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304" r:id="rId9"/>
    <p:sldId id="270" r:id="rId10"/>
    <p:sldId id="272" r:id="rId11"/>
    <p:sldId id="274" r:id="rId12"/>
    <p:sldId id="275" r:id="rId13"/>
    <p:sldId id="276" r:id="rId14"/>
    <p:sldId id="278" r:id="rId15"/>
    <p:sldId id="267" r:id="rId16"/>
    <p:sldId id="269" r:id="rId17"/>
    <p:sldId id="279" r:id="rId18"/>
    <p:sldId id="257" r:id="rId19"/>
    <p:sldId id="282" r:id="rId20"/>
    <p:sldId id="283" r:id="rId21"/>
    <p:sldId id="284" r:id="rId22"/>
    <p:sldId id="286" r:id="rId23"/>
    <p:sldId id="287" r:id="rId24"/>
    <p:sldId id="289" r:id="rId25"/>
    <p:sldId id="290" r:id="rId26"/>
    <p:sldId id="292" r:id="rId27"/>
    <p:sldId id="293" r:id="rId28"/>
    <p:sldId id="295" r:id="rId29"/>
    <p:sldId id="300" r:id="rId30"/>
    <p:sldId id="301" r:id="rId31"/>
    <p:sldId id="302" r:id="rId32"/>
    <p:sldId id="303" r:id="rId33"/>
    <p:sldId id="311" r:id="rId34"/>
    <p:sldId id="312" r:id="rId35"/>
    <p:sldId id="296" r:id="rId36"/>
    <p:sldId id="297" r:id="rId37"/>
    <p:sldId id="305" r:id="rId38"/>
    <p:sldId id="309" r:id="rId39"/>
    <p:sldId id="308" r:id="rId40"/>
    <p:sldId id="31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20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F6A1F-C9D2-491E-8322-744BD74311E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D10B-76CB-4F6A-B4F0-B15552294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Ex. 7</a:t>
            </a:r>
            <a:r>
              <a:rPr lang="en-US" baseline="30000" dirty="0" smtClean="0"/>
              <a:t>th</a:t>
            </a:r>
            <a:r>
              <a:rPr lang="en-US" dirty="0" smtClean="0"/>
              <a:t> grade student can produce more and better projects than a first grade student; a student who practices piano will be</a:t>
            </a:r>
            <a:r>
              <a:rPr lang="en-US" baseline="0" dirty="0" smtClean="0"/>
              <a:t> much more skilled than one who does not;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975B-E5BA-BF4D-AD73-3D91DDF4A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electricity make life easier or better? Cooking, no need to gather fire wood</a:t>
            </a:r>
            <a:r>
              <a:rPr lang="en-US" baseline="0" dirty="0" smtClean="0"/>
              <a:t>; lights to read or work at night; heating &amp; cooling;  Phones &amp; electricity facilitate communication; transportation provides means of getting to work, school, hospital and of transporting things that were produced to market.  Communication makes it easier to educate people. Literacy rate – percentage of people who can read and write;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975B-E5BA-BF4D-AD73-3D91DDF4A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975B-E5BA-BF4D-AD73-3D91DDF4A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not include family</a:t>
            </a:r>
            <a:r>
              <a:rPr lang="en-US" baseline="0" dirty="0" smtClean="0"/>
              <a:t> farming or home production which does not have market value.  Does not tell us about distribution of wealth.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975B-E5BA-BF4D-AD73-3D91DDF4A0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D10B-76CB-4F6A-B4F0-B1555229494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Kuwait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D10B-76CB-4F6A-B4F0-B1555229494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Estonia https://www.cia.gov/library/publications/the-world-factbook/geos/en.html - </a:t>
            </a:r>
            <a:r>
              <a:rPr lang="en-US" smtClean="0"/>
              <a:t>estonia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D10B-76CB-4F6A-B4F0-B1555229494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D10B-76CB-4F6A-B4F0-B1555229494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 – credits for </a:t>
            </a:r>
            <a:r>
              <a:rPr lang="en-US" smtClean="0"/>
              <a:t>curriculum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D10B-76CB-4F6A-B4F0-B1555229494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4000"/>
            <a:ext cx="5943600" cy="838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775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DF7E1EE9-7156-4AAF-AA3F-98427BB00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62C2B-6145-4563-AE1F-5D873167E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52400"/>
            <a:ext cx="2163762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" y="152400"/>
            <a:ext cx="6342063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76D21-0C5D-4CDC-B9A1-F6C74F04D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F87AF-9429-43E9-B5DF-9D8082FCE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8CB39-7F64-44A7-B37E-1348930DB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F7746-6076-4568-B065-F288C6C0D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B865-BFAD-4992-BA86-17B12AFA5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5DFD-C2A9-4620-B927-87CAE2627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5086A-5736-456F-A7DF-7820815EE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21422-7963-471A-9FBC-AAB01A99B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EC8D-FD42-41C2-861E-86778A879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1524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38313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063" y="640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2D6CBC-E006-4B95-B151-2CF28073FB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://images.google.com/imgres?imgurl=http://i.pbase.com/o6/19/602719/1/73157097.NqQkPyhg.3759033R190093PangLiuNewHomes.jpg&amp;imgrefurl=http://www.pbase.com/jackholmes/image/73157097&amp;usg=__E_JFCJDG8VaQxcTx2OoKYu1H41Y=&amp;h=473&amp;w=700&amp;sz=553&amp;hl=en&amp;start=39&amp;um=1&amp;tbnid=lo894yEiNfm-pM:&amp;tbnh=95&amp;tbnw=140&amp;prev=/images?q=china+homes&amp;ndsp=18&amp;hl=en&amp;rlz=1T4GZEZ_en-GBUS287US287&amp;sa=N&amp;start=36&amp;um=1" TargetMode="External"/><Relationship Id="rId2" Type="http://schemas.openxmlformats.org/officeDocument/2006/relationships/hyperlink" Target="http://images.google.com/imgres?imgurl=http://blog.bioethics.net/photo_lg_china.jpg&amp;imgrefurl=http://blog.bioethics.net/2009/04/china-gets-itwhy-doesnt-the-us-1/&amp;usg=__S2jqQsPSDpXuAujmuVFV5orVy5c=&amp;h=450&amp;w=558&amp;sz=65&amp;hl=en&amp;start=1&amp;um=1&amp;tbnid=wUNbv-qPyIK58M:&amp;tbnh=107&amp;tbnw=133&amp;prev=/images?q=china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embl.org/elmi/images/Russia.gif&amp;imgrefurl=http://www.embl.org/elmi/Russia_fac.html&amp;usg=__DmJKASKAKr0B8VNfh07ck6QPt-k=&amp;h=788&amp;w=1181&amp;sz=6&amp;hl=en&amp;start=14&amp;um=1&amp;tbnid=mvhp5bsb8xe6EM:&amp;tbnh=100&amp;tbnw=150&amp;prev=/images?q=russia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bugbog.com/gallery/russia_pictures/russia_pictures_st_pete_1.html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gif"/><Relationship Id="rId9" Type="http://schemas.openxmlformats.org/officeDocument/2006/relationships/hyperlink" Target="http://www.howsed.com/wp-content/uploads/2008/05/scan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images.google.com/imgres?imgurl=http://academic.brooklyn.cuny.edu/modlang/carasi/workshops/ramapo/images/s/Sweden.gif&amp;imgrefurl=http://academic.brooklyn.cuny.edu/modlang/carasi/workshops/ramapo/images/s/s.html&amp;usg=__CAASm3CEO00pKMmekLN6bKsP82o=&amp;h=406&amp;w=583&amp;sz=3&amp;hl=en&amp;start=15&amp;um=1&amp;tbnid=uTDywtdFeMzleM:&amp;tbnh=93&amp;tbnw=134&amp;prev=/images?q=sweden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ximplify.com/members/omerniaz/blog/swedish-coins1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hyperlink" Target="http://images.google.com/imgres?imgurl=http://www.jerrylisenby.com/image/11-17-2007%20Paraguay%20and%20bike-008.jpg&amp;imgrefurl=http://www.jerrylisenby.com/browse.asp?page=51&amp;bid=25&amp;usg=__Np6F6RG-iEMIrDP2GqpU6eeihNU=&amp;h=450&amp;w=600&amp;sz=59&amp;hl=en&amp;start=58&amp;um=1&amp;tbnid=9B7XLVa7aV0d1M:&amp;tbnh=101&amp;tbnw=135&amp;prev=/images?q=paraguay&amp;ndsp=18&amp;hl=en&amp;rlz=1T4GZEZ_en-GBUS287US287&amp;sa=N&amp;start=54&amp;um=1" TargetMode="External"/><Relationship Id="rId12" Type="http://schemas.openxmlformats.org/officeDocument/2006/relationships/image" Target="../media/image29.jpeg"/><Relationship Id="rId2" Type="http://schemas.openxmlformats.org/officeDocument/2006/relationships/hyperlink" Target="http://images.google.com/imgres?imgurl=http://www.twu.ca/athletics/womens-soccer/news-release/2007-2008/paraguay-flag.jpg&amp;imgrefurl=http://www.twu.ca/athletics/womens-soccer/news-release/2007-2008/2008-06-04-paraguay.html&amp;usg=__DgQhv1zyNS0NnVgxZKdwc1N5QTY=&amp;h=768&amp;w=1024&amp;sz=44&amp;hl=en&amp;start=1&amp;um=1&amp;tbnid=lxUModW-O_t08M:&amp;tbnh=113&amp;tbnw=150&amp;prev=/images?q=paraguay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3.gif"/><Relationship Id="rId9" Type="http://schemas.openxmlformats.org/officeDocument/2006/relationships/hyperlink" Target="http://www.pomexport.com/1WordBulk/Paraguay1000G_21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www.q2travel.co.za/pics/money.jpg" TargetMode="External"/><Relationship Id="rId12" Type="http://schemas.openxmlformats.org/officeDocument/2006/relationships/image" Target="../media/image36.jpeg"/><Relationship Id="rId2" Type="http://schemas.openxmlformats.org/officeDocument/2006/relationships/hyperlink" Target="http://images.google.com/imgres?imgurl=http://stan.uio.no/blog/isne/south_africa_flag_large.bmp&amp;imgrefurl=http://stan.uio.no/blog/isne/2008/03/&amp;usg=__CqdCpxEbU-rV0Uapjmb7m38KVB8=&amp;h=302&amp;w=502&amp;sz=445&amp;hl=en&amp;start=4&amp;um=1&amp;tbnid=tpIk1NHZZ04l0M:&amp;tbnh=78&amp;tbnw=130&amp;prev=/images?q=south+africa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hyperlink" Target="http://images.google.com/imgres?imgurl=http://www.crossculturalsolutions.org/media-center/photo-galleries/~/media/images/pictures/photo-galleries/south-africa/South-Africa-children.ashx&amp;imgrefurl=http://www.crossculturalsolutions.org/media-center/photo-galleries/south-africa.aspx&amp;usg=__Pw9FYouTy45Gudcl6PLqBVwTaMI=&amp;h=321&amp;w=362&amp;sz=40&amp;hl=en&amp;start=49&amp;um=1&amp;tbnid=Pzg2d3crzYey4M:&amp;tbnh=107&amp;tbnw=121&amp;prev=/images?q=south+africa+children&amp;ndsp=18&amp;hl=en&amp;rlz=1T4GZEZ_en-GBUS287US287&amp;sa=N&amp;start=36&amp;um=1" TargetMode="External"/><Relationship Id="rId4" Type="http://schemas.openxmlformats.org/officeDocument/2006/relationships/hyperlink" Target="http://images.google.com/imgres?imgurl=http://cache.virtualtourist.com/3598191-Our_South_Africa-South_Africa.jpg&amp;imgrefurl=http://chessaleeinlondon.wordpress.com/2008/02/22/always-on-my-mind/&amp;usg=__BXyd564Yrpv3UJKq245GZYnOKdw=&amp;h=492&amp;w=489&amp;sz=51&amp;hl=en&amp;start=9&amp;um=1&amp;tbnid=HCA3bAAepnyMLM:&amp;tbnh=130&amp;tbnw=129&amp;prev=/images?q=south+africa&amp;hl=en&amp;rlz=1T4GZEZ_en-GBUS287US287&amp;sa=N&amp;um=1" TargetMode="External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hyperlink" Target="http://images.google.com/imgres?imgurl=http://www.soschildrensvillages.org.uk/imgs/content/girls-at-the-Comitan-Mexico.jpg&amp;imgrefurl=http://know4life.blogspot.com/2008_10_05_archive.html&amp;usg=__znX5w9FzuwKdT-3B2ypif9OdYv8=&amp;h=336&amp;w=500&amp;sz=57&amp;hl=en&amp;start=3&amp;um=1&amp;tbnid=VBGbRVQb6DpydM:&amp;tbnh=87&amp;tbnw=130&amp;prev=/images?q=mexico+children&amp;hl=en&amp;rlz=1T4GZEZ_en-GBUS287US287&amp;sa=N&amp;um=1" TargetMode="External"/><Relationship Id="rId2" Type="http://schemas.openxmlformats.org/officeDocument/2006/relationships/hyperlink" Target="http://images.google.com/imgres?imgurl=http://www.iupui.edu/~oia/IA/800px-Flag_of_Mexico_svg.png&amp;imgrefurl=http://www.iupui.edu/~oia/IA/mexico.html&amp;usg=__Zj0vxT-7197YlvNlogKcGmFcwOE=&amp;h=457&amp;w=800&amp;sz=58&amp;hl=en&amp;start=12&amp;um=1&amp;tbnid=9dyUZexJd2P7kM:&amp;tbnh=82&amp;tbnw=143&amp;prev=/images?q=mexico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gif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hyperlink" Target="http://images.google.com/imgres?imgurl=http://www.football.co.uk/shared/images/teams/full_squad/brazil_squad.jpg&amp;imgrefurl=http://aboriginalmedia.org/?m=200807&amp;usg=__X_AA-UyF1Ji3_hearuyD4FYljmc=&amp;h=299&amp;w=438&amp;sz=64&amp;hl=en&amp;start=16&amp;um=1&amp;tbnid=-0aNUww2hRf-NM:&amp;tbnh=87&amp;tbnw=127&amp;prev=/images?q=brazil&amp;ndsp=18&amp;hl=en&amp;rlz=1T4GZEZ_en-GBUS287US287&amp;sa=N&amp;um=1" TargetMode="External"/><Relationship Id="rId2" Type="http://schemas.openxmlformats.org/officeDocument/2006/relationships/hyperlink" Target="http://images.google.com/imgres?imgurl=http://www.nesdisia.noaa.gov/Images/Flags/Brazil.png&amp;imgrefurl=http://www.nesdisia.noaa.gov/foreign.html&amp;usg=__bwTtDsMIy2SAM8f0EOr9xLcVq40=&amp;h=504&amp;w=720&amp;sz=36&amp;hl=en&amp;start=17&amp;um=1&amp;tbnid=kHG_PZ7tDES85M:&amp;tbnh=98&amp;tbnw=140&amp;prev=/images?q=brazil&amp;hl=en&amp;rlz=1T4GZEZ_en-GBUS287US287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images.google.com/imgres?imgurl=http://www.internationaleducationmedia.com/images/brazil_city.jpg&amp;imgrefurl=http://www.internationaleducationmedia.com/brazil/&amp;usg=__ugrRXB82rhj50IbtNe__rdi3oGI=&amp;h=299&amp;w=448&amp;sz=25&amp;hl=en&amp;start=32&amp;um=1&amp;tbnid=b3-Wvn8_3ZpaZM:&amp;tbnh=85&amp;tbnw=127&amp;prev=/images?q=brazil&amp;ndsp=18&amp;hl=en&amp;rlz=1T4GZEZ_en-GBUS287US287&amp;sa=N&amp;start=18&amp;um=1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5.gif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6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hyperlink" Target="http://images.google.com/imgres?imgurl=http://www.banknotes.com/IN82.JPG&amp;imgrefurl=http://www.banknotes.com/in.htm&amp;usg=__l2Dyk5lETv4ZiRixo5lKZSaQ7ek=&amp;h=346&amp;w=410&amp;sz=56&amp;hl=en&amp;start=10&amp;um=1&amp;tbnid=viv_Au0DCzGmGM:&amp;tbnh=105&amp;tbnw=125&amp;prev=/images?q=india+currency&amp;hl=en&amp;rlz=1T4GZEZ_en-GBUS287US287&amp;sa=N&amp;um=1" TargetMode="External"/><Relationship Id="rId2" Type="http://schemas.openxmlformats.org/officeDocument/2006/relationships/hyperlink" Target="http://images.google.com/imgres?imgurl=http://www.state.gov/cms_images/india_tajmahal_2003_06_252.jpg&amp;imgrefurl=http://www.state.gov/r/pa/ei/bgn/3454.htm&amp;usg=__gwPnYOWEy8Ewc9X-sbvISMyPMpI=&amp;h=307&amp;w=300&amp;sz=13&amp;hl=en&amp;start=3&amp;um=1&amp;tbnid=2v0u5pv3ZHgKlM:&amp;tbnh=117&amp;tbnw=114&amp;prev=/images?q=india&amp;hl=en&amp;rlz=1T4GZEZ_en-GBUS287US287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pakistaniat.com/images/aug15_2007/Pakistan-India-1.jpg&amp;imgrefurl=http://pakistaniat.com/2007/08/15/pakistan-wishes-independence-day-greetings-india/&amp;usg=___K4ZyxsZevSapzL0Bt6ZsWMEF1A=&amp;h=382&amp;w=275&amp;sz=29&amp;hl=en&amp;start=114&amp;um=1&amp;tbnid=8omzekrhnMCW0M:&amp;tbnh=123&amp;tbnw=89&amp;prev=/images?q=india&amp;ndsp=18&amp;hl=en&amp;rlz=1T4GZEZ_en-GBUS287US287&amp;sa=N&amp;start=108&amp;um=1" TargetMode="External"/><Relationship Id="rId11" Type="http://schemas.openxmlformats.org/officeDocument/2006/relationships/image" Target="../media/image55.jpeg"/><Relationship Id="rId5" Type="http://schemas.openxmlformats.org/officeDocument/2006/relationships/image" Target="../media/image51.jpeg"/><Relationship Id="rId15" Type="http://schemas.openxmlformats.org/officeDocument/2006/relationships/image" Target="../media/image57.jpeg"/><Relationship Id="rId10" Type="http://schemas.openxmlformats.org/officeDocument/2006/relationships/image" Target="../media/image54.jpeg"/><Relationship Id="rId4" Type="http://schemas.openxmlformats.org/officeDocument/2006/relationships/hyperlink" Target="http://images.google.com/imgres?imgurl=http://govdocs.evergreen.edu/hotopics/asian-pacifichistory/flags/india.png&amp;imgrefurl=http://govdocs.evergreen.edu/hotopics/asian-pacifichistory/flags.html&amp;usg=__VKaW_DzIo5pAIMXukCGp6Soj8Ts=&amp;h=533&amp;w=800&amp;sz=27&amp;hl=en&amp;start=28&amp;um=1&amp;tbnid=4skyGfJ3SGRrwM:&amp;tbnh=95&amp;tbnw=143&amp;prev=/images?q=india&amp;ndsp=18&amp;hl=en&amp;rlz=1T4GZEZ_en-GBUS287US287&amp;sa=N&amp;start=18&amp;um=1" TargetMode="External"/><Relationship Id="rId9" Type="http://schemas.openxmlformats.org/officeDocument/2006/relationships/hyperlink" Target="http://images.google.com/imgres?imgurl=https://www.cia.gov/library/publications/the-world-factbook/maps/in-map.gif&amp;imgrefurl=https://www.cia.gov/library/publications/the-world-factbook/geos/in.html&amp;usg=__Ccq1kPTez6ahpe6DUsOgTx_IM6E=&amp;h=353&amp;w=329&amp;sz=25&amp;hl=en&amp;start=10&amp;um=1&amp;tbnid=MeJ6eDD7HbBn0M:&amp;tbnh=121&amp;tbnw=113&amp;prev=/images?q=india&amp;ndsp=18&amp;hl=en&amp;rlz=1T4GZEZ_en-GBUS287US287&amp;sa=N&amp;um=1" TargetMode="External"/><Relationship Id="rId14" Type="http://schemas.openxmlformats.org/officeDocument/2006/relationships/hyperlink" Target="http://images.google.com/imgres?imgurl=http://www.wpclipart.com/money/coins/indian_rupee_reverse.png&amp;imgrefurl=http://www.forexgennewsletter.blogspot.com/2008/05/rupee-rose-on-earning-conversion.html&amp;usg=__0SoSwM9g5e2OFPuCCpR24s5jaxk=&amp;h=458&amp;w=458&amp;sz=176&amp;hl=en&amp;start=8&amp;um=1&amp;tbnid=WU_gzD1Glb8QeM:&amp;tbnh=128&amp;tbnw=128&amp;prev=/images?q=india+currency&amp;hl=en&amp;rlz=1T4GZEZ_en-GBUS287US287&amp;sa=N&amp;um=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12" Type="http://schemas.openxmlformats.org/officeDocument/2006/relationships/image" Target="../media/image64.jpeg"/><Relationship Id="rId2" Type="http://schemas.openxmlformats.org/officeDocument/2006/relationships/hyperlink" Target="http://images.google.com/imgres?imgurl=http://www.irqr.net/images/USA-flag.jpg&amp;imgrefurl=http://www.irqr.net/&amp;usg=__u8-JMq9OHzPXIbyugXPb09XSaTs=&amp;h=387&amp;w=516&amp;sz=43&amp;hl=en&amp;start=152&amp;um=1&amp;tbnid=lra7me0wcjyzIM:&amp;tbnh=98&amp;tbnw=131&amp;prev=/images?q=united+states&amp;ndsp=18&amp;hl=en&amp;rlz=1T4GZEZ_en-GBUS287US287&amp;sa=N&amp;start=144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hyperlink" Target="http://images.google.com/imgres?imgurl=http://www.homemarket.com/neighborhood.jpg&amp;imgrefurl=http://www.homemarket.com/&amp;usg=__ZYBu8mlWwOwCaaXBxBTtmBBdrBU=&amp;h=289&amp;w=510&amp;sz=32&amp;hl=en&amp;start=133&amp;um=1&amp;tbnid=zRSUC-QlM86P9M:&amp;tbnh=74&amp;tbnw=131&amp;prev=/images?q=neighborhood+in+united+states&amp;ndsp=18&amp;hl=en&amp;rlz=1T4GZEZ_en-GBUS287US287&amp;sa=N&amp;start=126&amp;um=1" TargetMode="External"/><Relationship Id="rId5" Type="http://schemas.openxmlformats.org/officeDocument/2006/relationships/image" Target="../media/image59.jpeg"/><Relationship Id="rId10" Type="http://schemas.openxmlformats.org/officeDocument/2006/relationships/image" Target="../media/image63.jpeg"/><Relationship Id="rId4" Type="http://schemas.openxmlformats.org/officeDocument/2006/relationships/hyperlink" Target="http://images.google.com/imgres?imgurl=http://www.turkishbanknotes.net/images/Pick515b.UnitedStates1Dolar.jpg&amp;imgrefurl=http://turkishbanknotes.net/&amp;usg=__gNmS9hU5rRND5cr7fuZnJx-EhdY=&amp;h=405&amp;w=468&amp;sz=68&amp;hl=en&amp;start=315&amp;um=1&amp;tbnid=ZdEOlbJbQJmYhM:&amp;tbnh=111&amp;tbnw=128&amp;prev=/images?q=united+states&amp;ndsp=18&amp;hl=en&amp;rlz=1T4GZEZ_en-GBUS287US287&amp;sa=N&amp;start=306&amp;um=1" TargetMode="External"/><Relationship Id="rId9" Type="http://schemas.openxmlformats.org/officeDocument/2006/relationships/hyperlink" Target="http://images.google.com/imgres?imgurl=http://www.thegreenpages.com.au/resources/farming.jpg&amp;imgrefurl=http://www.thegreenpages.com.au/index.asp?page_id=995&amp;usg=__XuPQ7D3GFCgW7MWjt_boscMPZ-E=&amp;h=361&amp;w=328&amp;sz=35&amp;hl=en&amp;start=76&amp;um=1&amp;tbnid=YqKlBeDbRsJgvM:&amp;tbnh=121&amp;tbnw=110&amp;prev=/images?q=farming+in+united+states&amp;ndsp=18&amp;hl=en&amp;rlz=1T4GZEZ_en-GBUS287US287&amp;sa=N&amp;start=72&amp;um=1" TargetMode="External"/><Relationship Id="rId1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hyperlink" Target="http://images.google.com/imgres?imgurl=http://www.iie.org/programs/freeman-Asia/images/countries_singapore01.jpg&amp;imgrefurl=http://www.iie.org/programs/freeman-Asia/c_singapore.shtm&amp;usg=__1ji5hM7dVYewz7Gvuwzm0AvwVWA=&amp;h=320&amp;w=510&amp;sz=41&amp;hl=en&amp;start=23&amp;um=1&amp;tbnid=QZ6eMJyxSTwLIM:&amp;tbnh=82&amp;tbnw=131&amp;prev=/images?q=singapore&amp;ndsp=18&amp;hl=en&amp;rlz=1T4GZEZ_en-GBUS287US287&amp;sa=N&amp;start=18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Relationship Id="rId9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index.html" TargetMode="External"/><Relationship Id="rId2" Type="http://schemas.openxmlformats.org/officeDocument/2006/relationships/hyperlink" Target="https://www.cia.gov/kids-pag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o%20the%20kids%20page%20of%20the%20CIA%20for%20an%20overview%20and%20grade%20level%20activitie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a.gov/library/publications/the-world-factbook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index.html" TargetMode="External"/><Relationship Id="rId2" Type="http://schemas.openxmlformats.org/officeDocument/2006/relationships/hyperlink" Target="http://www.worldban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please.com/countri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Bessie Moore Center for Economic Education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Wide World of Trade – Lesson 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#1 is……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20040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China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8130" name="Picture 2" descr="http://tbn3.google.com/images?q=tbn:wUNbv-qPyIK58M:http://blog.bioethics.net/photo_lg_ch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2273179" cy="1828800"/>
          </a:xfrm>
          <a:prstGeom prst="rect">
            <a:avLst/>
          </a:prstGeom>
          <a:noFill/>
        </p:spPr>
      </p:pic>
      <p:pic>
        <p:nvPicPr>
          <p:cNvPr id="48132" name="Picture 4" descr="http://upload.wikimedia.org/wikipedia/commons/thumb/f/fa/Flag_of_the_People%27s_Republic_of_China.svg/800px-Flag_of_the_People%27s_Republic_of_Chin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64586">
            <a:off x="4392055" y="1509780"/>
            <a:ext cx="2328448" cy="1551328"/>
          </a:xfrm>
          <a:prstGeom prst="rect">
            <a:avLst/>
          </a:prstGeom>
          <a:noFill/>
        </p:spPr>
      </p:pic>
      <p:pic>
        <p:nvPicPr>
          <p:cNvPr id="48136" name="Picture 8" descr="http://upload.wikimedia.org/wikipedia/commons/thumb/7/76/China_Shanghai.svg/280px-China_Shanghai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267200"/>
            <a:ext cx="2667000" cy="2266950"/>
          </a:xfrm>
          <a:prstGeom prst="rect">
            <a:avLst/>
          </a:prstGeom>
          <a:noFill/>
        </p:spPr>
      </p:pic>
      <p:pic>
        <p:nvPicPr>
          <p:cNvPr id="48138" name="Picture 10" descr="Photo:&lt;!--###IMAGE_BRIEF###--&g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95204">
            <a:off x="410985" y="1373400"/>
            <a:ext cx="3230533" cy="2124076"/>
          </a:xfrm>
          <a:prstGeom prst="rect">
            <a:avLst/>
          </a:prstGeom>
          <a:noFill/>
        </p:spPr>
      </p:pic>
      <p:pic>
        <p:nvPicPr>
          <p:cNvPr id="29698" name="Picture 2" descr="http://tbn1.google.com/images?q=tbn:lo894yEiNfm-pM:http://i.pbase.com/o6/19/602719/1/73157097.NqQkPyhg.3759033R190093PangLiuNewHomes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257800"/>
            <a:ext cx="1333500" cy="904876"/>
          </a:xfrm>
          <a:prstGeom prst="rect">
            <a:avLst/>
          </a:prstGeom>
          <a:noFill/>
        </p:spPr>
      </p:pic>
      <p:pic>
        <p:nvPicPr>
          <p:cNvPr id="29700" name="Picture 4" descr="http://www.here2china.com/images/china_currency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057400"/>
            <a:ext cx="2073820" cy="24575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6764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/>
                <a:cs typeface="Times New Roman"/>
              </a:rPr>
              <a:t>Agri. Products:  Grain,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/>
                <a:cs typeface="Times New Roman"/>
              </a:rPr>
              <a:t> Sugar Betts, Sunflower Seeds, Vegetables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/>
              <a:cs typeface="Times New Roman"/>
            </a:endParaRP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/>
                <a:cs typeface="Times New Roman"/>
              </a:rPr>
              <a:t>Trading Partners:  Germany, Belarus, Italy, Netherlands, China</a:t>
            </a:r>
          </a:p>
          <a:p>
            <a:pPr marL="517525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Population:  140,041,247</a:t>
            </a:r>
          </a:p>
          <a:p>
            <a:pPr marL="517525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GDP per capita: $8,684</a:t>
            </a:r>
          </a:p>
          <a:p>
            <a:pPr marL="517525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Literacy Rate:  Male – 99.7%, Female – 99.2 %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Sports: Soccer, </a:t>
            </a:r>
            <a:r>
              <a:rPr lang="en-US" sz="2400" kern="0" dirty="0" smtClean="0">
                <a:latin typeface="Calibri" pitchFamily="34" charset="0"/>
                <a:cs typeface="+mn-cs"/>
              </a:rPr>
              <a:t>Ice Hockey, Ice Skating</a:t>
            </a: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Currency: ruble</a:t>
            </a: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Neighboring Countries: China,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Kazakhstan, </a:t>
            </a:r>
            <a:r>
              <a:rPr lang="en-US" sz="2400" kern="0" dirty="0" smtClean="0">
                <a:latin typeface="Calibri" pitchFamily="34" charset="0"/>
                <a:cs typeface="+mn-cs"/>
              </a:rPr>
              <a:t>Mongolia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94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2 is</a:t>
            </a:r>
            <a:r>
              <a:rPr lang="en-US" dirty="0" smtClean="0"/>
              <a:t>…..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124200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Russia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 descr="http://tbn1.google.com/images?q=tbn:mvhp5bsb8xe6EM:http://www.embl.org/elmi/images/Russia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52400"/>
            <a:ext cx="16002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thebreakthrough.org/blog/2008/05/02/russia%20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343400"/>
            <a:ext cx="2679700" cy="2013423"/>
          </a:xfrm>
          <a:prstGeom prst="rect">
            <a:avLst/>
          </a:prstGeom>
          <a:noFill/>
        </p:spPr>
      </p:pic>
      <p:pic>
        <p:nvPicPr>
          <p:cNvPr id="26630" name="Picture 6" descr="Russia pictures - Red Square phot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743200"/>
            <a:ext cx="3276600" cy="2178940"/>
          </a:xfrm>
          <a:prstGeom prst="rect">
            <a:avLst/>
          </a:prstGeom>
          <a:noFill/>
        </p:spPr>
      </p:pic>
      <p:pic>
        <p:nvPicPr>
          <p:cNvPr id="26634" name="Picture 10" descr="http://www.worldexecutive.com/shared/imagepool/currency/russ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95600"/>
            <a:ext cx="2619201" cy="3790950"/>
          </a:xfrm>
          <a:prstGeom prst="rect">
            <a:avLst/>
          </a:prstGeom>
          <a:noFill/>
        </p:spPr>
      </p:pic>
      <p:pic>
        <p:nvPicPr>
          <p:cNvPr id="26636" name="Picture 12" descr="http://en.ce.cn/National/culture/200808/04/W0200808045522580616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00" y="1086907"/>
            <a:ext cx="2451100" cy="1634067"/>
          </a:xfrm>
          <a:prstGeom prst="rect">
            <a:avLst/>
          </a:prstGeom>
          <a:noFill/>
        </p:spPr>
      </p:pic>
      <p:pic>
        <p:nvPicPr>
          <p:cNvPr id="26638" name="Picture 14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1600200"/>
            <a:ext cx="223969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3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82000" cy="3581400"/>
          </a:xfrm>
        </p:spPr>
        <p:txBody>
          <a:bodyPr/>
          <a:lstStyle/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Terrain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latin typeface="Calibri" pitchFamily="34" charset="0"/>
              </a:rPr>
              <a:t>Flat lowlands, Mountains in the West, Tundra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Natural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Resources: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Iron Ore, Copper, Zinc, Timber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Known for quality of pre-K programs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Life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Expectancy: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80.86 years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Literacy Rate:  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99%,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Female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99%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GDP Per Capita:  $38,500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Industries:  Iron and Steel, Precision Equipment, Paper Products 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94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3 is</a:t>
            </a:r>
            <a:r>
              <a:rPr lang="en-US" dirty="0" smtClean="0"/>
              <a:t>…..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5562600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Sweden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http://tbn2.google.com/images?q=tbn:uTDywtdFeMzleM:http://academic.brooklyn.cuny.edu/modlang/carasi/workshops/ramapo/images/s/Sweden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1276350" cy="885825"/>
          </a:xfrm>
          <a:prstGeom prst="rect">
            <a:avLst/>
          </a:prstGeom>
          <a:noFill/>
        </p:spPr>
      </p:pic>
      <p:pic>
        <p:nvPicPr>
          <p:cNvPr id="23556" name="Picture 4" descr="http://www.lib.utexas.edu/maps/europe/sweden_pol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57400"/>
            <a:ext cx="2679700" cy="3328153"/>
          </a:xfrm>
          <a:prstGeom prst="rect">
            <a:avLst/>
          </a:prstGeom>
          <a:noFill/>
        </p:spPr>
      </p:pic>
      <p:pic>
        <p:nvPicPr>
          <p:cNvPr id="23558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867400"/>
            <a:ext cx="1000125" cy="762000"/>
          </a:xfrm>
          <a:prstGeom prst="rect">
            <a:avLst/>
          </a:prstGeom>
          <a:noFill/>
        </p:spPr>
      </p:pic>
      <p:pic>
        <p:nvPicPr>
          <p:cNvPr id="23560" name="Picture 8" descr="http://www.banknotes.com/SE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953000"/>
            <a:ext cx="1558925" cy="1729228"/>
          </a:xfrm>
          <a:prstGeom prst="rect">
            <a:avLst/>
          </a:prstGeom>
          <a:noFill/>
        </p:spPr>
      </p:pic>
      <p:pic>
        <p:nvPicPr>
          <p:cNvPr id="23562" name="Picture 10" descr="http://www.goworldtravel.com/april04/sod-roof-house-in-skanse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953000"/>
            <a:ext cx="1905000" cy="1474491"/>
          </a:xfrm>
          <a:prstGeom prst="rect">
            <a:avLst/>
          </a:prstGeom>
          <a:noFill/>
        </p:spPr>
      </p:pic>
      <p:pic>
        <p:nvPicPr>
          <p:cNvPr id="23564" name="Picture 12" descr="http://www.novastar.nu/photos/nova_0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3048000"/>
            <a:ext cx="1231321" cy="1844675"/>
          </a:xfrm>
          <a:prstGeom prst="rect">
            <a:avLst/>
          </a:prstGeom>
          <a:noFill/>
        </p:spPr>
      </p:pic>
      <p:pic>
        <p:nvPicPr>
          <p:cNvPr id="23566" name="Picture 14" descr="http://travel.nationalgeographic.com/places/images/photos/photo_lg_swed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057400"/>
            <a:ext cx="3178175" cy="21753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4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610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Industries</a:t>
            </a:r>
            <a:r>
              <a:rPr lang="en-US" dirty="0">
                <a:latin typeface="Calibri" pitchFamily="34" charset="0"/>
              </a:rPr>
              <a:t>: Sugar, Cement, Textiles, Beverages, Wood products</a:t>
            </a:r>
          </a:p>
          <a:p>
            <a:r>
              <a:rPr lang="en-US" dirty="0" smtClean="0">
                <a:latin typeface="Calibri" pitchFamily="34" charset="0"/>
              </a:rPr>
              <a:t>Neighboring countries: Brazil, Argentina, Bolivia</a:t>
            </a:r>
          </a:p>
          <a:p>
            <a:r>
              <a:rPr lang="en-US" dirty="0" smtClean="0">
                <a:latin typeface="Calibri" pitchFamily="34" charset="0"/>
              </a:rPr>
              <a:t>Natural resources: Hydropower, Timber, Iron Ore</a:t>
            </a:r>
          </a:p>
          <a:p>
            <a:r>
              <a:rPr lang="en-US" dirty="0" smtClean="0">
                <a:latin typeface="Calibri" pitchFamily="34" charset="0"/>
              </a:rPr>
              <a:t>Population: 6,995,655</a:t>
            </a:r>
          </a:p>
          <a:p>
            <a:r>
              <a:rPr lang="en-US" dirty="0" smtClean="0">
                <a:latin typeface="Calibri" pitchFamily="34" charset="0"/>
              </a:rPr>
              <a:t>Life expectancy: 75.77 years</a:t>
            </a:r>
          </a:p>
          <a:p>
            <a:r>
              <a:rPr lang="en-US" dirty="0" smtClean="0">
                <a:latin typeface="Calibri" pitchFamily="34" charset="0"/>
              </a:rPr>
              <a:t>GDP per capita: $4,200</a:t>
            </a:r>
          </a:p>
          <a:p>
            <a:r>
              <a:rPr lang="en-US" dirty="0">
                <a:latin typeface="Calibri" pitchFamily="34" charset="0"/>
              </a:rPr>
              <a:t>Neighboring countries: Brazil, Argentina, Bolivia</a:t>
            </a:r>
          </a:p>
          <a:p>
            <a:r>
              <a:rPr lang="en-US" dirty="0" smtClean="0">
                <a:latin typeface="Calibri" pitchFamily="34" charset="0"/>
              </a:rPr>
              <a:t>6)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94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#4 is . 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590800"/>
            <a:ext cx="4032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Paraguay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http://tbn0.google.com/images?q=tbn:lxUModW-O_t08M:http://www.twu.ca/athletics/womens-soccer/news-release/2007-2008/paraguay-f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6674"/>
            <a:ext cx="1428750" cy="1076326"/>
          </a:xfrm>
          <a:prstGeom prst="rect">
            <a:avLst/>
          </a:prstGeom>
          <a:noFill/>
        </p:spPr>
      </p:pic>
      <p:pic>
        <p:nvPicPr>
          <p:cNvPr id="19460" name="Picture 4" descr="http://www.faa.gov/airports_airtraffic/air_traffic/publications/ifim/country_list/media/pa-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429000"/>
            <a:ext cx="2209800" cy="2377209"/>
          </a:xfrm>
          <a:prstGeom prst="rect">
            <a:avLst/>
          </a:prstGeom>
          <a:noFill/>
        </p:spPr>
      </p:pic>
      <p:pic>
        <p:nvPicPr>
          <p:cNvPr id="19462" name="Picture 6" descr="http://www.football-wallpapers.com/wallpapers2/paraguay_2_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657600"/>
            <a:ext cx="3352800" cy="2514600"/>
          </a:xfrm>
          <a:prstGeom prst="rect">
            <a:avLst/>
          </a:prstGeom>
          <a:noFill/>
        </p:spPr>
      </p:pic>
      <p:pic>
        <p:nvPicPr>
          <p:cNvPr id="19464" name="Picture 8" descr="http://oberonrotary.files.wordpress.com/2007/06/paragu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066800"/>
            <a:ext cx="3193998" cy="1932369"/>
          </a:xfrm>
          <a:prstGeom prst="rect">
            <a:avLst/>
          </a:prstGeom>
          <a:noFill/>
        </p:spPr>
      </p:pic>
      <p:pic>
        <p:nvPicPr>
          <p:cNvPr id="19466" name="Picture 10" descr="http://tbn3.google.com/images?q=tbn:9B7XLVa7aV0d1M:http://www.jerrylisenby.com/image/11-17-2007%2520Paraguay%2520and%2520bike-008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200400"/>
            <a:ext cx="1935178" cy="1447800"/>
          </a:xfrm>
          <a:prstGeom prst="rect">
            <a:avLst/>
          </a:prstGeom>
          <a:noFill/>
        </p:spPr>
      </p:pic>
      <p:pic>
        <p:nvPicPr>
          <p:cNvPr id="19468" name="Picture 1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4800599"/>
            <a:ext cx="1524000" cy="1354667"/>
          </a:xfrm>
          <a:prstGeom prst="rect">
            <a:avLst/>
          </a:prstGeom>
          <a:noFill/>
        </p:spPr>
      </p:pic>
      <p:pic>
        <p:nvPicPr>
          <p:cNvPr id="19470" name="Picture 14" descr="http://mylittlehomepage.net/images/paraguay_2004_urwal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52400"/>
            <a:ext cx="2133600" cy="1600200"/>
          </a:xfrm>
          <a:prstGeom prst="rect">
            <a:avLst/>
          </a:prstGeom>
          <a:noFill/>
        </p:spPr>
      </p:pic>
      <p:pic>
        <p:nvPicPr>
          <p:cNvPr id="19472" name="Picture 16" descr="Sponsor a child Luq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1295400"/>
            <a:ext cx="1981200" cy="13197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6764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Terrain:  Interior plateau, Rugged hills, and Coastal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plains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Natural Resources:  Gold, Chromium, Gem Diamonds, Platinum</a:t>
            </a:r>
          </a:p>
          <a:p>
            <a:pPr marL="517525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Population:  </a:t>
            </a:r>
            <a:r>
              <a:rPr lang="en-US" sz="2400" dirty="0" smtClean="0"/>
              <a:t>49,052,489</a:t>
            </a:r>
          </a:p>
          <a:p>
            <a:pPr marL="517525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 smtClean="0">
                <a:latin typeface="Calibri" pitchFamily="34" charset="0"/>
              </a:rPr>
              <a:t>Food:  </a:t>
            </a:r>
            <a:r>
              <a:rPr lang="en-US" sz="2400" kern="0" dirty="0" err="1" smtClean="0">
                <a:latin typeface="Calibri" pitchFamily="34" charset="0"/>
              </a:rPr>
              <a:t>Bobotie</a:t>
            </a:r>
            <a:r>
              <a:rPr lang="en-US" sz="2400" kern="0" dirty="0" smtClean="0">
                <a:latin typeface="Calibri" pitchFamily="34" charset="0"/>
              </a:rPr>
              <a:t>, Rock Lobster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Life Expectancy:  48.98 years</a:t>
            </a:r>
          </a:p>
          <a:p>
            <a:pPr marL="517525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/>
                <a:cs typeface="Times New Roman"/>
              </a:rPr>
              <a:t>GDP Per Capita:  $10,000</a:t>
            </a:r>
          </a:p>
          <a:p>
            <a:pPr marL="517525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/>
                <a:cs typeface="Times New Roman"/>
              </a:rPr>
              <a:t>Industries:  Mining,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/>
                <a:cs typeface="Times New Roman"/>
              </a:rPr>
              <a:t> Auto Assembly, Metalworking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94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5 is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981200"/>
            <a:ext cx="5557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South Africa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tbn0.google.com/images?q=tbn:tpIk1NHZZ04l0M:http://stan.uio.no/blog/isne/south_africa_flag_large.bm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1676400" cy="1005841"/>
          </a:xfrm>
          <a:prstGeom prst="rect">
            <a:avLst/>
          </a:prstGeom>
          <a:noFill/>
        </p:spPr>
      </p:pic>
      <p:pic>
        <p:nvPicPr>
          <p:cNvPr id="16388" name="Picture 4" descr="http://tbn3.google.com/images?q=tbn:HCA3bAAepnyMLM:http://cache.virtualtourist.com/3598191-Our_South_Africa-South_Af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800"/>
            <a:ext cx="1739118" cy="1752600"/>
          </a:xfrm>
          <a:prstGeom prst="rect">
            <a:avLst/>
          </a:prstGeom>
          <a:noFill/>
        </p:spPr>
      </p:pic>
      <p:pic>
        <p:nvPicPr>
          <p:cNvPr id="16390" name="Picture 6" descr="Map of South Afr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124200"/>
            <a:ext cx="3133725" cy="3362326"/>
          </a:xfrm>
          <a:prstGeom prst="rect">
            <a:avLst/>
          </a:prstGeom>
          <a:noFill/>
        </p:spPr>
      </p:pic>
      <p:pic>
        <p:nvPicPr>
          <p:cNvPr id="16392" name="Picture 8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3120571"/>
            <a:ext cx="1524000" cy="1451429"/>
          </a:xfrm>
          <a:prstGeom prst="rect">
            <a:avLst/>
          </a:prstGeom>
          <a:noFill/>
        </p:spPr>
      </p:pic>
      <p:pic>
        <p:nvPicPr>
          <p:cNvPr id="16394" name="Picture 10" descr="http://upload.wikimedia.org/wikipedia/en/8/8c/Randcurrenc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733800"/>
            <a:ext cx="1090490" cy="2895600"/>
          </a:xfrm>
          <a:prstGeom prst="rect">
            <a:avLst/>
          </a:prstGeom>
          <a:noFill/>
        </p:spPr>
      </p:pic>
      <p:pic>
        <p:nvPicPr>
          <p:cNvPr id="16396" name="Picture 12" descr="http://tbn2.google.com/images?q=tbn:Pzg2d3crzYey4M:http://www.crossculturalsolutions.org/media-center/photo-galleries/~/media/images/pictures/photo-galleries/south-africa/South-Africa-children.ashx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3048000"/>
            <a:ext cx="1411035" cy="1247776"/>
          </a:xfrm>
          <a:prstGeom prst="rect">
            <a:avLst/>
          </a:prstGeom>
          <a:noFill/>
        </p:spPr>
      </p:pic>
      <p:pic>
        <p:nvPicPr>
          <p:cNvPr id="16398" name="Picture 14" descr="http://www.stoessel.ch/images/africa/transke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5181600"/>
            <a:ext cx="2146300" cy="14747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382000" cy="4419600"/>
          </a:xfrm>
        </p:spPr>
        <p:txBody>
          <a:bodyPr/>
          <a:lstStyle/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Agri. Products:  Corn, Wheat, Soybeans, Rice, Beans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Trading Partners:  United States, Canada, Japan, China 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Electricity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Consumed: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202 billion kWh</a:t>
            </a:r>
            <a:endParaRPr lang="en-US" dirty="0" smtClean="0">
              <a:latin typeface="Calibri" pitchFamily="34" charset="0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GDP per capita: $8,143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 Currency: peso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Sports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Soccer, Basketball</a:t>
            </a:r>
            <a:endParaRPr lang="en-US" dirty="0" smtClean="0">
              <a:latin typeface="Calibri" pitchFamily="34" charset="0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 Food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+mn-ea"/>
              </a:rPr>
              <a:t>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Flatus, Red Enchiladas 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Neighboring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Countries: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United States, Guatemala, Belize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638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799"/>
            <a:ext cx="8382000" cy="326231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What does a detective do?</a:t>
            </a:r>
          </a:p>
          <a:p>
            <a:r>
              <a:rPr lang="en-US" dirty="0" smtClean="0">
                <a:latin typeface="Calibri" pitchFamily="34" charset="0"/>
              </a:rPr>
              <a:t>For this activity, you will be a detective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6 is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4572000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Mexico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tbn0.google.com/images?q=tbn:9dyUZexJd2P7kM:http://www.iupui.edu/~oia/IA/800px-Flag_of_Mexico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1860393" cy="1066800"/>
          </a:xfrm>
          <a:prstGeom prst="rect">
            <a:avLst/>
          </a:prstGeom>
          <a:noFill/>
        </p:spPr>
      </p:pic>
      <p:pic>
        <p:nvPicPr>
          <p:cNvPr id="13316" name="Picture 4" descr="http://www.sweetmarias.com/mexic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524000"/>
            <a:ext cx="3810000" cy="3099432"/>
          </a:xfrm>
          <a:prstGeom prst="rect">
            <a:avLst/>
          </a:prstGeom>
          <a:noFill/>
        </p:spPr>
      </p:pic>
      <p:pic>
        <p:nvPicPr>
          <p:cNvPr id="13318" name="Picture 6" descr="http://www.bajacal.com/image/ensenada/mexico-currency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0421">
            <a:off x="6783000" y="1774718"/>
            <a:ext cx="2133600" cy="2394373"/>
          </a:xfrm>
          <a:prstGeom prst="rect">
            <a:avLst/>
          </a:prstGeom>
          <a:noFill/>
        </p:spPr>
      </p:pic>
      <p:pic>
        <p:nvPicPr>
          <p:cNvPr id="13322" name="Picture 10" descr="http://a.abcnews.com/images/Exclusiva/abc_mexico_061116_s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724400"/>
            <a:ext cx="2514600" cy="1946329"/>
          </a:xfrm>
          <a:prstGeom prst="rect">
            <a:avLst/>
          </a:prstGeom>
          <a:noFill/>
        </p:spPr>
      </p:pic>
      <p:pic>
        <p:nvPicPr>
          <p:cNvPr id="13320" name="Picture 8" descr="http://tbn3.google.com/images?q=tbn:VBGbRVQb6DpydM:http://www.soschildrensvillages.org.uk/imgs/content/girls-at-the-Comitan-Mexico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4724400"/>
            <a:ext cx="1677276" cy="1122486"/>
          </a:xfrm>
          <a:prstGeom prst="rect">
            <a:avLst/>
          </a:prstGeom>
          <a:noFill/>
        </p:spPr>
      </p:pic>
      <p:pic>
        <p:nvPicPr>
          <p:cNvPr id="13324" name="Picture 12" descr="http://www.parkstrong.com/images/PDO_House_High_r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819400"/>
            <a:ext cx="2057400" cy="1440181"/>
          </a:xfrm>
          <a:prstGeom prst="rect">
            <a:avLst/>
          </a:prstGeom>
          <a:noFill/>
        </p:spPr>
      </p:pic>
      <p:pic>
        <p:nvPicPr>
          <p:cNvPr id="13326" name="Picture 14" descr="http://media.centerdigitalgov.com/GT_Art/Mexico_Housing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143000"/>
            <a:ext cx="1416326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7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382000" cy="4572000"/>
          </a:xfrm>
        </p:spPr>
        <p:txBody>
          <a:bodyPr/>
          <a:lstStyle/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Terrain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Rolling lowlands, Jungle, Hills</a:t>
            </a:r>
            <a:endParaRPr lang="en-US" dirty="0" smtClean="0">
              <a:latin typeface="Calibri" pitchFamily="34" charset="0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Natural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Resources: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Bauxite, Gold, Iron Ore, Nickel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Life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Expectancy: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71.99 years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Literacy Rate:  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88.4%,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Female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88.8%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GDP Per Capita:  $10,100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Industries:  Textiles, Shoes, Chemicals, Cement, Lumber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Currency: real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dirty="0" smtClean="0">
                <a:latin typeface="Calibri" pitchFamily="34" charset="0"/>
              </a:rPr>
              <a:t>Neighboring Countries:  Colombia, Venezuela, Peru, Bolivia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638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7 is……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4572000"/>
            <a:ext cx="272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Brazil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://tbn3.google.com/images?q=tbn:kHG_PZ7tDES85M:http://www.nesdisia.noaa.gov/Images/Flags/Brazil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632857" cy="1143000"/>
          </a:xfrm>
          <a:prstGeom prst="rect">
            <a:avLst/>
          </a:prstGeom>
          <a:noFill/>
        </p:spPr>
      </p:pic>
      <p:pic>
        <p:nvPicPr>
          <p:cNvPr id="10246" name="Picture 6" descr="http://www.worldvision.com.au/aboutus/projects/IMAGES/maps/brazi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00200"/>
            <a:ext cx="2576580" cy="2771775"/>
          </a:xfrm>
          <a:prstGeom prst="rect">
            <a:avLst/>
          </a:prstGeom>
          <a:noFill/>
        </p:spPr>
      </p:pic>
      <p:pic>
        <p:nvPicPr>
          <p:cNvPr id="10248" name="Picture 8" descr="http://tbn2.google.com/images?q=tbn:b3-Wvn8_3ZpaZM:http://www.internationaleducationmedia.com/images/brazil_city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371600"/>
            <a:ext cx="1981200" cy="1326002"/>
          </a:xfrm>
          <a:prstGeom prst="rect">
            <a:avLst/>
          </a:prstGeom>
          <a:noFill/>
        </p:spPr>
      </p:pic>
      <p:pic>
        <p:nvPicPr>
          <p:cNvPr id="10250" name="Picture 10" descr="http://tbn1.google.com/images?q=tbn:-0aNUww2hRf-NM:http://www.football.co.uk/shared/images/teams/full_squad/brazil_squad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486400"/>
            <a:ext cx="1779749" cy="1219200"/>
          </a:xfrm>
          <a:prstGeom prst="rect">
            <a:avLst/>
          </a:prstGeom>
          <a:noFill/>
        </p:spPr>
      </p:pic>
      <p:pic>
        <p:nvPicPr>
          <p:cNvPr id="10252" name="Picture 12" descr="http://www3.fitnyc.edu/itm/2007Brazil/images/notas%5B1%5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362199"/>
            <a:ext cx="2667000" cy="3109393"/>
          </a:xfrm>
          <a:prstGeom prst="rect">
            <a:avLst/>
          </a:prstGeom>
          <a:noFill/>
        </p:spPr>
      </p:pic>
      <p:pic>
        <p:nvPicPr>
          <p:cNvPr id="10254" name="Picture 14" descr="http://www.brazil-land-sales.com/Brazilian_style_hom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971800"/>
            <a:ext cx="2298700" cy="17265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8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82000" cy="3733800"/>
          </a:xfrm>
        </p:spPr>
        <p:txBody>
          <a:bodyPr/>
          <a:lstStyle/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Terrain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Plains in the South, Mountains in the North, Desert in the West </a:t>
            </a:r>
            <a:endParaRPr lang="en-US" dirty="0" smtClean="0">
              <a:latin typeface="Calibri" pitchFamily="34" charset="0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Natural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Resources:  Coal, Iron Ore,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Manganese, Diamonds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Sports:  Cricket, Chess, Films 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Literacy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Rate:  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73.4%,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Female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47.8%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GDP Per Capita:  $2,800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Currency: rupee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Food:  Curry,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Masala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Kobbari</a:t>
            </a:r>
            <a:endParaRPr lang="en-US" sz="2000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791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8 is</a:t>
            </a:r>
            <a:r>
              <a:rPr lang="en-US" dirty="0" smtClean="0"/>
              <a:t>…..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0373" y="2967335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tbn2.google.com/images?q=tbn:2v0u5pv3ZHgKlM:http://www.state.gov/cms_images/india_tajmahal_2003_06_25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00200"/>
            <a:ext cx="1484923" cy="1524000"/>
          </a:xfrm>
          <a:prstGeom prst="rect">
            <a:avLst/>
          </a:prstGeom>
          <a:noFill/>
        </p:spPr>
      </p:pic>
      <p:pic>
        <p:nvPicPr>
          <p:cNvPr id="7172" name="Picture 4" descr="http://tbn2.google.com/images?q=tbn:4skyGfJ3SGRrwM:http://govdocs.evergreen.edu/hotopics/asian-pacifichistory/flags/india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"/>
            <a:ext cx="1605813" cy="1066800"/>
          </a:xfrm>
          <a:prstGeom prst="rect">
            <a:avLst/>
          </a:prstGeom>
          <a:noFill/>
        </p:spPr>
      </p:pic>
      <p:pic>
        <p:nvPicPr>
          <p:cNvPr id="7174" name="Picture 6" descr="http://tbn3.google.com/images?q=tbn:8omzekrhnMCW0M:http://pakistaniat.com/images/aug15_2007/Pakistan-India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648200"/>
            <a:ext cx="1219200" cy="1684962"/>
          </a:xfrm>
          <a:prstGeom prst="rect">
            <a:avLst/>
          </a:prstGeom>
          <a:noFill/>
        </p:spPr>
      </p:pic>
      <p:pic>
        <p:nvPicPr>
          <p:cNvPr id="7176" name="Picture 8" descr="http://bp1.blogger.com/_Qul3VnFzlPw/RwU9hgtgkRI/AAAAAAAAFwg/0PqeIVEl2Ns/s400/india_in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3302000"/>
            <a:ext cx="2552700" cy="3403600"/>
          </a:xfrm>
          <a:prstGeom prst="rect">
            <a:avLst/>
          </a:prstGeom>
          <a:noFill/>
        </p:spPr>
      </p:pic>
      <p:pic>
        <p:nvPicPr>
          <p:cNvPr id="7178" name="Picture 10" descr="http://tbn2.google.com/images?q=tbn:MeJ6eDD7HbBn0M:https://www.cia.gov/library/publications/the-world-factbook/maps/in-map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4495800"/>
            <a:ext cx="1641762" cy="1757995"/>
          </a:xfrm>
          <a:prstGeom prst="rect">
            <a:avLst/>
          </a:prstGeom>
          <a:noFill/>
        </p:spPr>
      </p:pic>
      <p:pic>
        <p:nvPicPr>
          <p:cNvPr id="7180" name="Picture 12" descr="http://watersecretsblog.com/archives/India%20far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1143000"/>
            <a:ext cx="2401670" cy="1981200"/>
          </a:xfrm>
          <a:prstGeom prst="rect">
            <a:avLst/>
          </a:prstGeom>
          <a:noFill/>
        </p:spPr>
      </p:pic>
      <p:pic>
        <p:nvPicPr>
          <p:cNvPr id="7182" name="Picture 14" descr="http://tbn3.google.com/images?q=tbn:viv_Au0DCzGmGM:http://www.banknotes.com/IN8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1600200"/>
            <a:ext cx="1600200" cy="1344168"/>
          </a:xfrm>
          <a:prstGeom prst="rect">
            <a:avLst/>
          </a:prstGeom>
          <a:noFill/>
        </p:spPr>
      </p:pic>
      <p:pic>
        <p:nvPicPr>
          <p:cNvPr id="7184" name="Picture 16" descr="http://tbn0.google.com/images?q=tbn:WU_gzD1Glb8QeM:http://www.wpclipart.com/money/coins/indian_rupee_reverse.pn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38600" y="30480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9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572000"/>
          </a:xfrm>
        </p:spPr>
        <p:txBody>
          <a:bodyPr/>
          <a:lstStyle/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Terrain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Plains in the central, Mountains in the East and West, Sub-tropical in the southeast </a:t>
            </a:r>
            <a:endParaRPr lang="en-US" dirty="0" smtClean="0">
              <a:latin typeface="Calibri" pitchFamily="34" charset="0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Population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latin typeface="Calibri" pitchFamily="34" charset="0"/>
              </a:rPr>
              <a:t>307,212,123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Life Expectancy: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78.11 years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GDP Per Capita:  $47,000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Industries:  Petroleum, Steel, Motor Vehicles, Aerospace, Telecomm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Sports:  Baseball, Football, Basketball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Currency: dollar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1501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9 is…..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048000"/>
            <a:ext cx="577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United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tbn3.google.com/images?q=tbn:lra7me0wcjyzIM:http://www.irqr.net/images/USA-f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"/>
            <a:ext cx="1247775" cy="93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tbn2.google.com/images?q=tbn:ZdEOlbJbQJmYhM:http://www.turkishbanknotes.net/images/Pick515b.UnitedStates1Dola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828800"/>
            <a:ext cx="1219200" cy="1057276"/>
          </a:xfrm>
          <a:prstGeom prst="rect">
            <a:avLst/>
          </a:prstGeom>
          <a:noFill/>
        </p:spPr>
      </p:pic>
      <p:pic>
        <p:nvPicPr>
          <p:cNvPr id="4104" name="Picture 8" descr="http://www.dnatestingcentre.com/images/immigra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191000"/>
            <a:ext cx="3657600" cy="2294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lyx in Van.jpg"/>
          <p:cNvPicPr>
            <a:picLocks noChangeAspect="1"/>
          </p:cNvPicPr>
          <p:nvPr/>
        </p:nvPicPr>
        <p:blipFill>
          <a:blip r:embed="rId7"/>
          <a:srcRect l="20000" r="14375" b="14000"/>
          <a:stretch>
            <a:fillRect/>
          </a:stretch>
        </p:blipFill>
        <p:spPr>
          <a:xfrm>
            <a:off x="1295400" y="4114800"/>
            <a:ext cx="1395523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Kensey in Van.jpg"/>
          <p:cNvPicPr>
            <a:picLocks noChangeAspect="1"/>
          </p:cNvPicPr>
          <p:nvPr/>
        </p:nvPicPr>
        <p:blipFill>
          <a:blip r:embed="rId8"/>
          <a:srcRect l="30000" b="9375"/>
          <a:stretch>
            <a:fillRect/>
          </a:stretch>
        </p:blipFill>
        <p:spPr>
          <a:xfrm>
            <a:off x="1295400" y="5257800"/>
            <a:ext cx="1538154" cy="124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tbn1.google.com/images?q=tbn:YqKlBeDbRsJgvM:http://www.thegreenpages.com.au/resources/farming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295399"/>
            <a:ext cx="1447800" cy="159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http://tbn0.google.com/images?q=tbn:zRSUC-QlM86P9M:http://www.homemarket.com/neighborhoo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1600200"/>
            <a:ext cx="1828800" cy="1033064"/>
          </a:xfrm>
          <a:prstGeom prst="rect">
            <a:avLst/>
          </a:prstGeom>
          <a:noFill/>
        </p:spPr>
      </p:pic>
      <p:pic>
        <p:nvPicPr>
          <p:cNvPr id="14" name="Picture 13" descr="DSCF0090.JPG"/>
          <p:cNvPicPr>
            <a:picLocks noChangeAspect="1"/>
          </p:cNvPicPr>
          <p:nvPr/>
        </p:nvPicPr>
        <p:blipFill>
          <a:blip r:embed="rId13" cstate="print"/>
          <a:srcRect l="54167" t="16667" r="4167" b="36667"/>
          <a:stretch>
            <a:fillRect/>
          </a:stretch>
        </p:blipFill>
        <p:spPr>
          <a:xfrm rot="16200000">
            <a:off x="6125028" y="4891315"/>
            <a:ext cx="1542143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://static.howstuffworks.com/gif/travel/properties/4847/new-york-city-guide-ga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1800" y="2819400"/>
            <a:ext cx="1993900" cy="13159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10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572000"/>
          </a:xfrm>
        </p:spPr>
        <p:txBody>
          <a:bodyPr/>
          <a:lstStyle/>
          <a:p>
            <a:pPr marL="517525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Terrain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Lowlands</a:t>
            </a:r>
            <a:endParaRPr lang="en-US" dirty="0" smtClean="0">
              <a:latin typeface="Calibri" pitchFamily="34" charset="0"/>
            </a:endParaRPr>
          </a:p>
          <a:p>
            <a:pPr marL="517525" lvl="1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Natural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Resources:  </a:t>
            </a:r>
            <a:r>
              <a:rPr lang="en-US" dirty="0" smtClean="0">
                <a:latin typeface="Calibri" pitchFamily="34" charset="0"/>
              </a:rPr>
              <a:t>Fish, Deepwater Port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7525" lvl="1" indent="-457200">
              <a:buFontTx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Life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Expectancy: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81.98 years</a:t>
            </a:r>
          </a:p>
          <a:p>
            <a:pPr marL="517525" lvl="1" indent="-457200">
              <a:buFontTx/>
              <a:buAutoNum type="arabicParenR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Literacy Rate:  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69.6%,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Female –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8.6%</a:t>
            </a:r>
          </a:p>
          <a:p>
            <a:pPr marL="517525" lvl="1" indent="-457200">
              <a:buFontTx/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GDP Per Capita:  $52,000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Tx/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Industries:  Electronics, Chemicals, Financial Services, Rubber processing</a:t>
            </a:r>
          </a:p>
          <a:p>
            <a:pPr marL="517525" lvl="1" indent="-457200">
              <a:buFontTx/>
              <a:buAutoNum type="arabicParenR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Currency: dollar </a:t>
            </a:r>
          </a:p>
          <a:p>
            <a:pPr marL="517525" lvl="1" indent="-457200">
              <a:buFontTx/>
              <a:buAutoNum type="arabicParenR"/>
            </a:pPr>
            <a:r>
              <a:rPr lang="en-US" dirty="0" smtClean="0">
                <a:latin typeface="Calibri" pitchFamily="34" charset="0"/>
              </a:rPr>
              <a:t>Neighboring Countries:  Indonesia, Malaysia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Mystery Country 10 is….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373" y="296733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Singapore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bn2.google.com/images?q=tbn:QZ6eMJyxSTwLIM:http://www.iie.org/programs/freeman-Asia/images/countries_singapore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1615299" cy="1011104"/>
          </a:xfrm>
          <a:prstGeom prst="rect">
            <a:avLst/>
          </a:prstGeom>
          <a:noFill/>
        </p:spPr>
      </p:pic>
      <p:pic>
        <p:nvPicPr>
          <p:cNvPr id="1028" name="Picture 4" descr="http://www.state.gov/cms_images/singapore1.gif"/>
          <p:cNvPicPr>
            <a:picLocks noChangeAspect="1" noChangeArrowheads="1"/>
          </p:cNvPicPr>
          <p:nvPr/>
        </p:nvPicPr>
        <p:blipFill>
          <a:blip r:embed="rId4"/>
          <a:srcRect b="12558"/>
          <a:stretch>
            <a:fillRect/>
          </a:stretch>
        </p:blipFill>
        <p:spPr bwMode="auto">
          <a:xfrm>
            <a:off x="6477000" y="3505200"/>
            <a:ext cx="2418539" cy="2590800"/>
          </a:xfrm>
          <a:prstGeom prst="rect">
            <a:avLst/>
          </a:prstGeom>
          <a:noFill/>
        </p:spPr>
      </p:pic>
      <p:pic>
        <p:nvPicPr>
          <p:cNvPr id="1030" name="Picture 6" descr="http://www.singaporekoiclub.com/picture/singapore-fla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876800"/>
            <a:ext cx="2298700" cy="1537609"/>
          </a:xfrm>
          <a:prstGeom prst="rect">
            <a:avLst/>
          </a:prstGeom>
          <a:noFill/>
        </p:spPr>
      </p:pic>
      <p:pic>
        <p:nvPicPr>
          <p:cNvPr id="1032" name="Picture 8" descr="http://www.soulbreathpictures.com/wp-content/uploads/2007/08/kids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53961">
            <a:off x="431230" y="1271425"/>
            <a:ext cx="2731956" cy="181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IMG_3749.jpg image by complaint_king"/>
          <p:cNvPicPr>
            <a:picLocks noChangeAspect="1" noChangeArrowheads="1"/>
          </p:cNvPicPr>
          <p:nvPr/>
        </p:nvPicPr>
        <p:blipFill>
          <a:blip r:embed="rId7"/>
          <a:srcRect l="22283" b="26087"/>
          <a:stretch>
            <a:fillRect/>
          </a:stretch>
        </p:blipFill>
        <p:spPr bwMode="auto">
          <a:xfrm>
            <a:off x="5029200" y="228600"/>
            <a:ext cx="3632199" cy="2590800"/>
          </a:xfrm>
          <a:prstGeom prst="rect">
            <a:avLst/>
          </a:prstGeom>
          <a:noFill/>
        </p:spPr>
      </p:pic>
      <p:pic>
        <p:nvPicPr>
          <p:cNvPr id="1036" name="Picture 12" descr="http://www.worldexecutive.com/shared/imagepool/currency/singapore.jpg"/>
          <p:cNvPicPr>
            <a:picLocks noChangeAspect="1" noChangeArrowheads="1"/>
          </p:cNvPicPr>
          <p:nvPr/>
        </p:nvPicPr>
        <p:blipFill>
          <a:blip r:embed="rId8"/>
          <a:srcRect b="17778"/>
          <a:stretch>
            <a:fillRect/>
          </a:stretch>
        </p:blipFill>
        <p:spPr bwMode="auto">
          <a:xfrm>
            <a:off x="3200400" y="4267200"/>
            <a:ext cx="2971800" cy="2314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Ranked as upper-middle income economy by World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GDP per capita is $14,413 (2011)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Exports copper, fruit, fish products, pepper and pulp &amp; wine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Export partners: China, Japan, US, Brazil &amp; S. Korea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Import partners: US, China, Argentina, Brazil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Currency is peso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Has lots of coastal area, mountains, deserts and tundra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758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Clues --- Economic Information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</a:rPr>
              <a:t>Productive resources: Tells us a possible </a:t>
            </a:r>
            <a:r>
              <a:rPr lang="en-US" smtClean="0">
                <a:latin typeface="Calibri" pitchFamily="34" charset="0"/>
              </a:rPr>
              <a:t>geographic location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Natural resources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Human resources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Capital tools </a:t>
            </a:r>
          </a:p>
          <a:p>
            <a:r>
              <a:rPr lang="en-US" dirty="0" smtClean="0">
                <a:latin typeface="Calibri" pitchFamily="34" charset="0"/>
              </a:rPr>
              <a:t>Geography: land formations that can be used for economic activity</a:t>
            </a:r>
          </a:p>
          <a:p>
            <a:r>
              <a:rPr lang="en-US" dirty="0" smtClean="0">
                <a:latin typeface="Calibri" pitchFamily="34" charset="0"/>
              </a:rPr>
              <a:t>Economic System: way in which people, government and businesses interact to determine how to use the resources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276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reflection blurRad="6350" stA="55000" endA="300" endPos="45500" dir="5400000" sy="-100000" algn="bl" rotWithShape="0"/>
                </a:effectLst>
              </a:rPr>
              <a:t>CHILE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870"/>
            <a:ext cx="2628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775" y="152400"/>
            <a:ext cx="64008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Mystery Country </a:t>
            </a:r>
            <a:r>
              <a:rPr lang="en-US" sz="3600" dirty="0" smtClean="0">
                <a:latin typeface="Calibri" pitchFamily="34" charset="0"/>
              </a:rPr>
              <a:t>11 </a:t>
            </a:r>
            <a:r>
              <a:rPr lang="en-US" sz="3600" dirty="0" smtClean="0">
                <a:latin typeface="Calibri" pitchFamily="34" charset="0"/>
              </a:rPr>
              <a:t>is….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767870"/>
            <a:ext cx="206818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1" y="4658582"/>
            <a:ext cx="2938898" cy="213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search.chow.com/thumbnail/480/0/www.chow.com/assets/2010/01/28024_mushroom_chile_tacos_3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548">
            <a:off x="752696" y="1045850"/>
            <a:ext cx="2416751" cy="161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101.iofferphoto.com/img/item/172/309/421/VTw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600">
            <a:off x="5074339" y="4380469"/>
            <a:ext cx="1600200" cy="23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1"/>
          <a:stretch/>
        </p:blipFill>
        <p:spPr bwMode="auto">
          <a:xfrm>
            <a:off x="4572000" y="190763"/>
            <a:ext cx="4267200" cy="23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183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capita income of $81,800 – 5</a:t>
            </a:r>
            <a:r>
              <a:rPr lang="en-US" baseline="30000" dirty="0" smtClean="0"/>
              <a:t>th</a:t>
            </a:r>
            <a:r>
              <a:rPr lang="en-US" dirty="0" smtClean="0"/>
              <a:t> richest country in world.</a:t>
            </a:r>
          </a:p>
          <a:p>
            <a:r>
              <a:rPr lang="en-US" dirty="0" smtClean="0"/>
              <a:t>Extensive modern and well-maintained highways.</a:t>
            </a:r>
          </a:p>
          <a:p>
            <a:r>
              <a:rPr lang="en-US" dirty="0" smtClean="0"/>
              <a:t>Production: crude oil, shipping, construction, cement, water desalination &amp; financial services.</a:t>
            </a:r>
          </a:p>
          <a:p>
            <a:r>
              <a:rPr lang="en-US" dirty="0" smtClean="0"/>
              <a:t>Imports most foods with the exception of fish.</a:t>
            </a:r>
          </a:p>
          <a:p>
            <a:r>
              <a:rPr lang="en-US" dirty="0" smtClean="0"/>
              <a:t>Second most free economy in the Middle East.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867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517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75" y="152400"/>
            <a:ext cx="64008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Mystery Country </a:t>
            </a:r>
            <a:r>
              <a:rPr lang="en-US" sz="3600" dirty="0" smtClean="0">
                <a:latin typeface="Calibri" pitchFamily="34" charset="0"/>
              </a:rPr>
              <a:t>12 </a:t>
            </a:r>
            <a:r>
              <a:rPr lang="en-US" sz="3600" dirty="0" smtClean="0">
                <a:latin typeface="Calibri" pitchFamily="34" charset="0"/>
              </a:rPr>
              <a:t>is….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693659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reflection blurRad="6350" stA="55000" endA="300" endPos="45500" dir="5400000" sy="-100000" algn="bl" rotWithShape="0"/>
                </a:effectLst>
              </a:rPr>
              <a:t>KUWAIT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http://i.pbase.com/o2/49/614249/1/96808495.gZsmViik.KuwaitCurrenc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29481"/>
            <a:ext cx="2574793" cy="34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ntent.emirates.com/english/images/Kuwait_35171485_305x240_tcm233-661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2400"/>
            <a:ext cx="29051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97" y="745671"/>
            <a:ext cx="2414588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25734"/>
            <a:ext cx="2795587" cy="18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25715"/>
            <a:ext cx="2085975" cy="14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192">
            <a:off x="6996904" y="5243392"/>
            <a:ext cx="2071687" cy="13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9936"/>
            <a:ext cx="1752600" cy="85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720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9881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Country 12 is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9491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health care</a:t>
            </a:r>
          </a:p>
          <a:p>
            <a:r>
              <a:rPr lang="en-US" dirty="0" smtClean="0"/>
              <a:t>More and better education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Effective government without corruption</a:t>
            </a:r>
          </a:p>
          <a:p>
            <a:r>
              <a:rPr lang="en-US" dirty="0" smtClean="0"/>
              <a:t>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800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Adopt a country.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about it’s culture and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life there to life in your country.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you find interesting about your adopted country?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needed to emigrate to find work, which country would be of interest to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which country would you like to travel for a vacation?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69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students create their own slides showing information and photos of countries of the world.</a:t>
            </a:r>
          </a:p>
          <a:p>
            <a:pPr lvl="1"/>
            <a:r>
              <a:rPr lang="en-US" dirty="0" smtClean="0"/>
              <a:t>GDP per capita	- Name and photo of currency</a:t>
            </a:r>
          </a:p>
          <a:p>
            <a:pPr lvl="1"/>
            <a:r>
              <a:rPr lang="en-US" dirty="0" smtClean="0"/>
              <a:t>Literacy rate		- Flag and description</a:t>
            </a:r>
          </a:p>
          <a:p>
            <a:pPr lvl="1"/>
            <a:r>
              <a:rPr lang="en-US" dirty="0" smtClean="0"/>
              <a:t>Exports &amp; imports	- Trading partners</a:t>
            </a:r>
          </a:p>
          <a:p>
            <a:pPr lvl="1"/>
            <a:r>
              <a:rPr lang="en-US" dirty="0" smtClean="0"/>
              <a:t>Location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98740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the </a:t>
            </a:r>
            <a:r>
              <a:rPr lang="en-US" dirty="0">
                <a:hlinkClick r:id="rId2"/>
              </a:rPr>
              <a:t>kids page </a:t>
            </a:r>
            <a:r>
              <a:rPr lang="en-US" dirty="0"/>
              <a:t>of the CIA for an overview and grade level activities</a:t>
            </a:r>
          </a:p>
          <a:p>
            <a:r>
              <a:rPr lang="en-US" dirty="0"/>
              <a:t>Using the CIA World </a:t>
            </a:r>
            <a:r>
              <a:rPr lang="en-US" dirty="0" err="1"/>
              <a:t>Factbook</a:t>
            </a:r>
            <a:r>
              <a:rPr lang="en-US" dirty="0"/>
              <a:t>, explore the </a:t>
            </a:r>
            <a:r>
              <a:rPr lang="en-US" dirty="0">
                <a:hlinkClick r:id="rId3"/>
              </a:rPr>
              <a:t>country comparisons</a:t>
            </a:r>
            <a:r>
              <a:rPr lang="en-US" dirty="0"/>
              <a:t> &amp; flags of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Decide in which country you would want to live based on </a:t>
            </a:r>
            <a:r>
              <a:rPr lang="en-US" dirty="0" smtClean="0">
                <a:hlinkClick r:id="rId4" action="ppaction://hlinkfile"/>
              </a:rPr>
              <a:t>GDP per capita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79972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students use the </a:t>
            </a:r>
            <a:r>
              <a:rPr lang="en-US" dirty="0" smtClean="0">
                <a:hlinkClick r:id="rId2"/>
              </a:rPr>
              <a:t>CIA World </a:t>
            </a:r>
            <a:r>
              <a:rPr lang="en-US" dirty="0" err="1" smtClean="0">
                <a:hlinkClick r:id="rId2"/>
              </a:rPr>
              <a:t>Factbook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to learn environment issues for each country. Under geography – environment. </a:t>
            </a:r>
          </a:p>
          <a:p>
            <a:r>
              <a:rPr lang="en-US" dirty="0" smtClean="0"/>
              <a:t>Include definitions of:</a:t>
            </a:r>
          </a:p>
          <a:p>
            <a:pPr lvl="1"/>
            <a:r>
              <a:rPr lang="en-US" dirty="0" smtClean="0"/>
              <a:t>Air pollution</a:t>
            </a:r>
          </a:p>
          <a:p>
            <a:pPr lvl="1"/>
            <a:r>
              <a:rPr lang="en-US" dirty="0" smtClean="0"/>
              <a:t>Water shortages</a:t>
            </a:r>
          </a:p>
          <a:p>
            <a:pPr lvl="1"/>
            <a:r>
              <a:rPr lang="en-US" dirty="0" smtClean="0"/>
              <a:t>Water pollution</a:t>
            </a:r>
          </a:p>
          <a:p>
            <a:pPr lvl="1"/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Erosion</a:t>
            </a:r>
          </a:p>
          <a:p>
            <a:pPr lvl="1"/>
            <a:r>
              <a:rPr lang="en-US" dirty="0" smtClean="0"/>
              <a:t>Desertification</a:t>
            </a:r>
          </a:p>
          <a:p>
            <a:pPr lvl="1"/>
            <a:r>
              <a:rPr lang="en-US" dirty="0" smtClean="0"/>
              <a:t>Trade in endangered species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49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</a:rPr>
              <a:t>Resources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799"/>
            <a:ext cx="8382000" cy="46482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Natural resources – gifts of nature</a:t>
            </a:r>
          </a:p>
          <a:p>
            <a:r>
              <a:rPr lang="en-US" dirty="0" smtClean="0">
                <a:latin typeface="Calibri" pitchFamily="34" charset="0"/>
              </a:rPr>
              <a:t>Human resources – quality and quantity of human effort directed toward production</a:t>
            </a:r>
          </a:p>
          <a:p>
            <a:r>
              <a:rPr lang="en-US" dirty="0" smtClean="0">
                <a:latin typeface="Calibri" pitchFamily="34" charset="0"/>
              </a:rPr>
              <a:t>Capital goods – goods produced and used to produce other goods</a:t>
            </a:r>
          </a:p>
          <a:p>
            <a:r>
              <a:rPr lang="en-US" dirty="0" smtClean="0">
                <a:latin typeface="Calibri" pitchFamily="34" charset="0"/>
              </a:rPr>
              <a:t>Human capital – skills, talent and education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People who are healthier and produce more skills are more productive – producing more and different kinds of goods and services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Can be improved through investments in education, training and health care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5: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World Bank</a:t>
            </a:r>
            <a:endParaRPr lang="en-US" dirty="0" smtClean="0"/>
          </a:p>
          <a:p>
            <a:r>
              <a:rPr lang="en-US" dirty="0" smtClean="0"/>
              <a:t>CIA </a:t>
            </a:r>
            <a:r>
              <a:rPr lang="en-US" dirty="0" smtClean="0">
                <a:hlinkClick r:id="rId3"/>
              </a:rPr>
              <a:t>World </a:t>
            </a:r>
            <a:r>
              <a:rPr lang="en-US" dirty="0" err="1" smtClean="0">
                <a:hlinkClick r:id="rId3"/>
              </a:rPr>
              <a:t>Factbook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Infoplease</a:t>
            </a:r>
            <a:r>
              <a:rPr lang="en-US" dirty="0" smtClean="0"/>
              <a:t>: All the knowledge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079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Economic Information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82000" cy="4267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Phones, electricity &amp; transportation: how goods and services are produced &amp; the quality of life</a:t>
            </a:r>
          </a:p>
          <a:p>
            <a:r>
              <a:rPr lang="en-US" dirty="0" smtClean="0">
                <a:latin typeface="Calibri" pitchFamily="34" charset="0"/>
              </a:rPr>
              <a:t>% of arable land: fit for growing crops</a:t>
            </a:r>
          </a:p>
          <a:p>
            <a:r>
              <a:rPr lang="en-US" dirty="0" smtClean="0">
                <a:latin typeface="Calibri" pitchFamily="34" charset="0"/>
              </a:rPr>
              <a:t>Literacy rate: tells us the types of skills and education of the workers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Economic Information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382000" cy="449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</a:rPr>
              <a:t>Increased productivity: producing more with the same amount of resources</a:t>
            </a:r>
          </a:p>
          <a:p>
            <a:r>
              <a:rPr lang="en-US" dirty="0" smtClean="0">
                <a:latin typeface="Calibri" pitchFamily="34" charset="0"/>
              </a:rPr>
              <a:t>Standard of living: level of goods and services people in a country have available to them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Amount &amp; quality of education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Type of recreation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Electricity for cooking, production and school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Transportation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Medical care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GDP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Gross Domestic Product: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Measure of a country’s economic output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Measures total value of a nations goods &amp; services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Produced in a given year</a:t>
            </a:r>
          </a:p>
          <a:p>
            <a:r>
              <a:rPr lang="en-US" dirty="0" smtClean="0">
                <a:latin typeface="Calibri" pitchFamily="34" charset="0"/>
              </a:rPr>
              <a:t>People must know the market value of goods and services    </a:t>
            </a:r>
          </a:p>
          <a:p>
            <a:r>
              <a:rPr lang="en-US" dirty="0" smtClean="0">
                <a:latin typeface="Calibri" pitchFamily="34" charset="0"/>
              </a:rPr>
              <a:t>Capita means per person</a:t>
            </a:r>
          </a:p>
          <a:p>
            <a:r>
              <a:rPr lang="en-US" dirty="0" smtClean="0">
                <a:latin typeface="Calibri" pitchFamily="34" charset="0"/>
              </a:rPr>
              <a:t>Per capita GDP tells us how many goods and services are available to each person</a:t>
            </a:r>
          </a:p>
          <a:p>
            <a:r>
              <a:rPr lang="en-US" dirty="0" smtClean="0">
                <a:latin typeface="Calibri" pitchFamily="34" charset="0"/>
              </a:rPr>
              <a:t>Tells us something about standard of living </a:t>
            </a:r>
          </a:p>
          <a:p>
            <a:r>
              <a:rPr lang="en-US" dirty="0" smtClean="0">
                <a:latin typeface="Calibri" pitchFamily="34" charset="0"/>
              </a:rPr>
              <a:t>Does not tell us about distribution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Shout out the answer when you think you have it.</a:t>
            </a:r>
          </a:p>
          <a:p>
            <a:r>
              <a:rPr lang="en-US" dirty="0" smtClean="0"/>
              <a:t>If your answer is incorrect, you do not get to guess again on that country.</a:t>
            </a:r>
          </a:p>
          <a:p>
            <a:r>
              <a:rPr lang="en-US" dirty="0" smtClean="0"/>
              <a:t>The person who gets the correct answer first wins a prize.</a:t>
            </a:r>
          </a:p>
          <a:p>
            <a:r>
              <a:rPr lang="en-US" dirty="0" smtClean="0"/>
              <a:t>Once you have won a prize, you can not guess again so as to let others have a chance!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8341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Mystery Country 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505200"/>
          </a:xfrm>
        </p:spPr>
        <p:txBody>
          <a:bodyPr/>
          <a:lstStyle/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Terrain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 Mountainous, High Plateaus, Desert in the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west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GDP composition: agriculture (10%);industry (47%); services (43%)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Trading partners: EU, US, Hong Kong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Life Expectancy:  73.47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years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GDP Per Capita:  $8,500 (2011)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/>
                <a:cs typeface="Times New Roman"/>
              </a:rPr>
              <a:t>Industries:  Mining and Ore, Iron, Steel, Aluminum, Armaments</a:t>
            </a:r>
          </a:p>
          <a:p>
            <a:pPr marL="517525" lvl="1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Neighboring Countries:  Mongolia, Nepal, Vietnam</a:t>
            </a:r>
            <a:endParaRPr lang="en-US" dirty="0"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71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 MT" pitchFamily="34" charset="0"/>
              </a:rPr>
              <a:t>Who am I?</a:t>
            </a:r>
            <a:endParaRPr lang="en-US" sz="40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World in hand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in hand design template</Template>
  <TotalTime>895</TotalTime>
  <Words>1622</Words>
  <Application>Microsoft Office PowerPoint</Application>
  <PresentationFormat>On-screen Show (4:3)</PresentationFormat>
  <Paragraphs>239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World in hand design template</vt:lpstr>
      <vt:lpstr>Mystery Country</vt:lpstr>
      <vt:lpstr>Detective</vt:lpstr>
      <vt:lpstr>Clues --- Economic Information</vt:lpstr>
      <vt:lpstr>Resources</vt:lpstr>
      <vt:lpstr>Economic Information</vt:lpstr>
      <vt:lpstr>Economic Information</vt:lpstr>
      <vt:lpstr>GDP</vt:lpstr>
      <vt:lpstr>Game Rules</vt:lpstr>
      <vt:lpstr>Mystery Country 1</vt:lpstr>
      <vt:lpstr>Mystery Country #1 is……</vt:lpstr>
      <vt:lpstr>Mystery Country 2</vt:lpstr>
      <vt:lpstr>Mystery Country 2 is….. </vt:lpstr>
      <vt:lpstr>Mystery Country 3</vt:lpstr>
      <vt:lpstr>Mystery Country 3 is….. </vt:lpstr>
      <vt:lpstr>Mystery Country 4</vt:lpstr>
      <vt:lpstr>Mystery Country #4 is . . .</vt:lpstr>
      <vt:lpstr>Mystery Country 5</vt:lpstr>
      <vt:lpstr>Mystery Country 5 is…..</vt:lpstr>
      <vt:lpstr>Mystery Country 6</vt:lpstr>
      <vt:lpstr>Mystery Country 6 is……</vt:lpstr>
      <vt:lpstr>Mystery Country 7</vt:lpstr>
      <vt:lpstr>Mystery Country 7 is……</vt:lpstr>
      <vt:lpstr>Mystery Country 8</vt:lpstr>
      <vt:lpstr>Mystery Country 8 is….. </vt:lpstr>
      <vt:lpstr>Mystery Country 9</vt:lpstr>
      <vt:lpstr>Mystery Country 9 is….. </vt:lpstr>
      <vt:lpstr>Mystery Country 10</vt:lpstr>
      <vt:lpstr>Mystery Country 10 is….</vt:lpstr>
      <vt:lpstr>Mystery Country 11</vt:lpstr>
      <vt:lpstr>PowerPoint Presentation</vt:lpstr>
      <vt:lpstr>Mystery Country 12</vt:lpstr>
      <vt:lpstr>PowerPoint Presentation</vt:lpstr>
      <vt:lpstr>Mystery Country 12</vt:lpstr>
      <vt:lpstr>Mystery Country 12 is . . .</vt:lpstr>
      <vt:lpstr>Economic Development</vt:lpstr>
      <vt:lpstr>Activity 1:</vt:lpstr>
      <vt:lpstr>Activity 2:</vt:lpstr>
      <vt:lpstr>Activity 3</vt:lpstr>
      <vt:lpstr>Activity 4</vt:lpstr>
      <vt:lpstr>Activity 5: Resources</vt:lpstr>
    </vt:vector>
  </TitlesOfParts>
  <Company>University of Arkansas - Fayetteville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Country</dc:title>
  <dc:creator>Amy Moore</dc:creator>
  <cp:lastModifiedBy>Rita</cp:lastModifiedBy>
  <cp:revision>91</cp:revision>
  <dcterms:created xsi:type="dcterms:W3CDTF">2009-04-27T18:37:30Z</dcterms:created>
  <dcterms:modified xsi:type="dcterms:W3CDTF">2013-01-24T17:27:11Z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TC102862171033</vt:lpwstr>
  </property>
</Properties>
</file>