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8" r:id="rId2"/>
    <p:sldId id="273" r:id="rId3"/>
    <p:sldId id="260" r:id="rId4"/>
    <p:sldId id="261" r:id="rId5"/>
    <p:sldId id="263" r:id="rId6"/>
    <p:sldId id="264" r:id="rId7"/>
    <p:sldId id="372" r:id="rId8"/>
    <p:sldId id="374" r:id="rId9"/>
    <p:sldId id="369" r:id="rId10"/>
    <p:sldId id="376" r:id="rId11"/>
    <p:sldId id="373" r:id="rId12"/>
    <p:sldId id="377" r:id="rId13"/>
    <p:sldId id="265" r:id="rId14"/>
    <p:sldId id="266" r:id="rId15"/>
    <p:sldId id="270" r:id="rId16"/>
    <p:sldId id="378" r:id="rId17"/>
    <p:sldId id="370" r:id="rId18"/>
    <p:sldId id="379" r:id="rId19"/>
    <p:sldId id="380" r:id="rId20"/>
    <p:sldId id="381" r:id="rId21"/>
    <p:sldId id="382" r:id="rId22"/>
    <p:sldId id="383" r:id="rId23"/>
    <p:sldId id="267" r:id="rId24"/>
    <p:sldId id="384" r:id="rId25"/>
    <p:sldId id="401" r:id="rId26"/>
    <p:sldId id="284" r:id="rId27"/>
    <p:sldId id="385" r:id="rId28"/>
    <p:sldId id="286" r:id="rId29"/>
    <p:sldId id="291" r:id="rId30"/>
    <p:sldId id="393" r:id="rId31"/>
    <p:sldId id="294" r:id="rId32"/>
    <p:sldId id="396" r:id="rId33"/>
    <p:sldId id="397" r:id="rId34"/>
    <p:sldId id="398" r:id="rId35"/>
    <p:sldId id="386" r:id="rId36"/>
    <p:sldId id="387" r:id="rId37"/>
    <p:sldId id="388" r:id="rId38"/>
    <p:sldId id="392" r:id="rId39"/>
    <p:sldId id="394" r:id="rId40"/>
    <p:sldId id="389" r:id="rId41"/>
    <p:sldId id="391" r:id="rId42"/>
    <p:sldId id="400" r:id="rId43"/>
    <p:sldId id="395" r:id="rId44"/>
    <p:sldId id="390" r:id="rId45"/>
    <p:sldId id="399" r:id="rId46"/>
    <p:sldId id="4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2821" autoAdjust="0"/>
  </p:normalViewPr>
  <p:slideViewPr>
    <p:cSldViewPr>
      <p:cViewPr>
        <p:scale>
          <a:sx n="111" d="100"/>
          <a:sy n="111" d="100"/>
        </p:scale>
        <p:origin x="-426"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F5013-2CD4-483A-BA33-9CD457F88EEA}" type="datetimeFigureOut">
              <a:rPr lang="en-US" smtClean="0"/>
              <a:pPr/>
              <a:t>11/12/2012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7F804-25D2-49C8-9D50-0724D433946A}" type="slidenum">
              <a:rPr lang="en-US" smtClean="0"/>
              <a:pPr/>
              <a:t>‹#›</a:t>
            </a:fld>
            <a:endParaRPr lang="en-US"/>
          </a:p>
        </p:txBody>
      </p:sp>
    </p:spTree>
    <p:extLst>
      <p:ext uri="{BB962C8B-B14F-4D97-AF65-F5344CB8AC3E}">
        <p14:creationId xmlns:p14="http://schemas.microsoft.com/office/powerpoint/2010/main" val="218391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Kuwait's 93.3% literacy rate, one of the Arab world's highest, is the result of extensive government support for the education system. Public school education, including Kuwait University, is free, but access is restricted for foreign residents. The government sponsors the foreign study of qualified students abroad for degrees not offered at Kuwait University.</a:t>
            </a:r>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Gross domestic product / </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Free On Board</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Freight On Board</a:t>
            </a:r>
            <a:endParaRPr lang="en-US" dirty="0" smtClean="0"/>
          </a:p>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Agriculture is limited by the lack of water and arable land. The government has experimented in growing food through hydroponics and carefully managed farms. However, much of the soil that was suitable for farming in south central Kuwait was destroyed when Iraqi troops set fire to oil wells in the area and created vast "oil lakes." Fish and shrimp are plentiful in territorial waters, and large-scale commercial fishing has been undertaken locally and in the Indian Ocean.</a:t>
            </a:r>
          </a:p>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Organization of the Petroleum Exporting Countries</a:t>
            </a:r>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f.o.b.:  </a:t>
            </a:r>
            <a:r>
              <a:rPr lang="en-US" sz="1200" b="1" i="0" kern="1200" dirty="0" smtClean="0">
                <a:solidFill>
                  <a:schemeClr val="tx1"/>
                </a:solidFill>
                <a:latin typeface="+mn-lt"/>
                <a:ea typeface="+mn-ea"/>
                <a:cs typeface="+mn-cs"/>
              </a:rPr>
              <a:t>Free On Board</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Freight On Board</a:t>
            </a:r>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Keep in mind that Kuwait is a tax free country!</a:t>
            </a:r>
          </a:p>
          <a:p>
            <a:endParaRPr lang="en-US" dirty="0"/>
          </a:p>
        </p:txBody>
      </p:sp>
      <p:sp>
        <p:nvSpPr>
          <p:cNvPr id="4" name="Slide Number Placeholder 3"/>
          <p:cNvSpPr>
            <a:spLocks noGrp="1"/>
          </p:cNvSpPr>
          <p:nvPr>
            <p:ph type="sldNum" sz="quarter" idx="10"/>
          </p:nvPr>
        </p:nvSpPr>
        <p:spPr/>
        <p:txBody>
          <a:bodyPr/>
          <a:lstStyle/>
          <a:p>
            <a:fld id="{8367F804-25D2-49C8-9D50-0724D433946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5DDA540-7249-4C12-B5E8-27B9F54C23E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5DDA540-7249-4C12-B5E8-27B9F54C23E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A540-7249-4C12-B5E8-27B9F54C23EC}"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99B4B1D-62E6-4F0D-B707-54785D9AB32F}"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5DDA540-7249-4C12-B5E8-27B9F54C23E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99B4B1D-62E6-4F0D-B707-54785D9AB32F}" type="datetimeFigureOut">
              <a:rPr lang="en-US" smtClean="0"/>
              <a:pPr/>
              <a:t>11/12/2012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DDA540-7249-4C12-B5E8-27B9F54C23E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hyperlink" Target="http://www.ifitweremyhome.com/compare/US/KW"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larabimag.net/common/Kwait/Media/4.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larabimag.net/common/Kwait/Media/9.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alarabimag.net/common/Kwait/Media/1.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herosh.co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herosh.co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alarabimag.net/common/Kwait/Media/5.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alarabimag.net/common/Kwait/Media/3.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trip.worldtravellist.com/wp-content/uploads/2011/05/kuwait_city_galleryfull1.bmp"/>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11" name="Rectangle 10"/>
          <p:cNvSpPr/>
          <p:nvPr/>
        </p:nvSpPr>
        <p:spPr>
          <a:xfrm rot="20997785">
            <a:off x="80331" y="400105"/>
            <a:ext cx="4191000" cy="1200329"/>
          </a:xfrm>
          <a:prstGeom prst="rect">
            <a:avLst/>
          </a:prstGeom>
        </p:spPr>
        <p:txBody>
          <a:bodyPr wrap="square">
            <a:spAutoFit/>
          </a:bodyPr>
          <a:lstStyle/>
          <a:p>
            <a:pPr algn="ctr" fontAlgn="auto">
              <a:spcBef>
                <a:spcPts val="0"/>
              </a:spcBef>
              <a:spcAft>
                <a:spcPts val="0"/>
              </a:spcAft>
              <a:defRPr/>
            </a:pPr>
            <a:r>
              <a:rPr lang="en-US" sz="7200" b="1" spc="50" dirty="0" smtClean="0">
                <a:ln w="11430"/>
                <a:effectLst>
                  <a:glow rad="101600">
                    <a:srgbClr val="FFFF00">
                      <a:alpha val="60000"/>
                    </a:srgbClr>
                  </a:glow>
                  <a:outerShdw blurRad="76200" dist="50800" dir="5400000" algn="tl" rotWithShape="0">
                    <a:srgbClr val="000000">
                      <a:alpha val="65000"/>
                    </a:srgbClr>
                  </a:outerShdw>
                </a:effectLst>
                <a:latin typeface="Times New Roman" pitchFamily="18" charset="0"/>
                <a:ea typeface="Gungsuh" pitchFamily="18" charset="-127"/>
                <a:cs typeface="Times New Roman" pitchFamily="18" charset="0"/>
              </a:rPr>
              <a:t>KU</a:t>
            </a:r>
            <a:r>
              <a:rPr lang="en-US" sz="7200" b="1" spc="50" dirty="0" smtClean="0">
                <a:ln w="11430"/>
                <a:solidFill>
                  <a:srgbClr val="009900"/>
                </a:soli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Gungsuh" pitchFamily="18" charset="-127"/>
                <a:cs typeface="Times New Roman" pitchFamily="18" charset="0"/>
              </a:rPr>
              <a:t>W</a:t>
            </a:r>
            <a:r>
              <a:rPr lang="en-US" sz="7200" b="1" spc="50" dirty="0" smtClean="0">
                <a:ln w="11430"/>
                <a:solidFill>
                  <a:schemeClr val="bg1"/>
                </a:soli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Gungsuh" pitchFamily="18" charset="-127"/>
                <a:cs typeface="Times New Roman" pitchFamily="18" charset="0"/>
              </a:rPr>
              <a:t>A</a:t>
            </a:r>
            <a:r>
              <a:rPr lang="en-US" sz="7200" b="1" spc="50" dirty="0" smtClean="0">
                <a:ln w="11430"/>
                <a:solidFill>
                  <a:srgbClr val="FF0000"/>
                </a:soli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Gungsuh" pitchFamily="18" charset="-127"/>
                <a:cs typeface="Times New Roman" pitchFamily="18" charset="0"/>
              </a:rPr>
              <a:t>IT</a:t>
            </a:r>
            <a:endParaRPr lang="en-US" sz="7200" b="1" spc="50" dirty="0">
              <a:ln w="11430"/>
              <a:solidFill>
                <a:srgbClr val="FF0000"/>
              </a:soli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Gungsuh" pitchFamily="18" charset="-127"/>
              <a:cs typeface="Times New Roman" pitchFamily="18" charset="0"/>
            </a:endParaRPr>
          </a:p>
        </p:txBody>
      </p:sp>
      <p:sp>
        <p:nvSpPr>
          <p:cNvPr id="4" name="Rectangle 3"/>
          <p:cNvSpPr/>
          <p:nvPr/>
        </p:nvSpPr>
        <p:spPr>
          <a:xfrm>
            <a:off x="5257800" y="4953000"/>
            <a:ext cx="3685385" cy="1200329"/>
          </a:xfrm>
          <a:prstGeom prst="rect">
            <a:avLst/>
          </a:prstGeom>
          <a:noFill/>
        </p:spPr>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a:t>
            </a:r>
          </a:p>
          <a:p>
            <a:pPr algn="ct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Kawthar</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Habeeb</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3970318"/>
          </a:xfrm>
          <a:prstGeom prst="rect">
            <a:avLst/>
          </a:prstGeom>
        </p:spPr>
        <p:txBody>
          <a:bodyPr wrap="square">
            <a:spAutoFit/>
          </a:bodyPr>
          <a:lstStyle/>
          <a:p>
            <a:pPr>
              <a:lnSpc>
                <a:spcPct val="200000"/>
              </a:lnSpc>
            </a:pPr>
            <a:r>
              <a:rPr lang="en-US" b="1" dirty="0" smtClean="0"/>
              <a:t>Trade </a:t>
            </a:r>
            <a:r>
              <a:rPr lang="en-US" dirty="0" smtClean="0"/>
              <a:t>(2010 est.): </a:t>
            </a:r>
          </a:p>
          <a:p>
            <a:pPr>
              <a:lnSpc>
                <a:spcPct val="200000"/>
              </a:lnSpc>
            </a:pPr>
            <a:r>
              <a:rPr lang="en-US" b="1" i="1" dirty="0" smtClean="0"/>
              <a:t>Exports</a:t>
            </a:r>
            <a:r>
              <a:rPr lang="en-US" i="1" dirty="0" smtClean="0"/>
              <a:t> :  </a:t>
            </a:r>
            <a:r>
              <a:rPr lang="en-US" dirty="0" smtClean="0"/>
              <a:t>$65.98 billion f.o.b.: oil (93%). </a:t>
            </a:r>
          </a:p>
          <a:p>
            <a:pPr>
              <a:lnSpc>
                <a:spcPct val="200000"/>
              </a:lnSpc>
            </a:pPr>
            <a:r>
              <a:rPr lang="en-US" b="1" i="1" dirty="0" smtClean="0"/>
              <a:t>	Major markets</a:t>
            </a:r>
            <a:r>
              <a:rPr lang="en-US" b="1" dirty="0" smtClean="0"/>
              <a:t>-</a:t>
            </a:r>
            <a:r>
              <a:rPr lang="en-US" dirty="0" smtClean="0"/>
              <a:t>-Japan 17%, South Korea 18.8%, India 15.1%, U.S. 7.6%, Singapore 	8.1%, China 12.9%, Taiwan 11.9%. </a:t>
            </a:r>
          </a:p>
          <a:p>
            <a:pPr>
              <a:lnSpc>
                <a:spcPct val="200000"/>
              </a:lnSpc>
            </a:pPr>
            <a:r>
              <a:rPr lang="en-US" b="1" i="1" dirty="0" smtClean="0"/>
              <a:t>Imports </a:t>
            </a:r>
            <a:r>
              <a:rPr lang="en-US" b="1" dirty="0" smtClean="0"/>
              <a:t>:  </a:t>
            </a:r>
            <a:r>
              <a:rPr lang="en-US" dirty="0" smtClean="0"/>
              <a:t>$19.4 billion f.o.b.: food, construction materials, vehicles and parts, clothing. </a:t>
            </a:r>
          </a:p>
          <a:p>
            <a:pPr>
              <a:lnSpc>
                <a:spcPct val="200000"/>
              </a:lnSpc>
            </a:pPr>
            <a:r>
              <a:rPr lang="en-US" b="1" i="1" dirty="0" smtClean="0"/>
              <a:t>	Major suppliers</a:t>
            </a:r>
            <a:r>
              <a:rPr lang="en-US" b="1" dirty="0" smtClean="0"/>
              <a:t> :  </a:t>
            </a:r>
            <a:r>
              <a:rPr lang="en-US" dirty="0" smtClean="0"/>
              <a:t>U.S. 10.8%, Japan 7.2%, Germany 7.6%, China 12%, Saudi Arabia 	5.9%, Italy 4.4%, U.K. 3.2%, India 5.4%, U.A.E. 4.2%, South Korea 4.2% (2009).</a:t>
            </a:r>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546903"/>
          </a:xfrm>
          <a:prstGeom prst="rect">
            <a:avLst/>
          </a:prstGeom>
        </p:spPr>
        <p:txBody>
          <a:bodyPr wrap="square">
            <a:spAutoFit/>
          </a:bodyPr>
          <a:lstStyle/>
          <a:p>
            <a:pPr>
              <a:lnSpc>
                <a:spcPct val="200000"/>
              </a:lnSpc>
            </a:pPr>
            <a:r>
              <a:rPr lang="en-US" b="1" dirty="0" smtClean="0"/>
              <a:t>Industry and Development</a:t>
            </a:r>
            <a:r>
              <a:rPr lang="en-US" dirty="0" smtClean="0"/>
              <a:t/>
            </a:r>
            <a:br>
              <a:rPr lang="en-US" dirty="0" smtClean="0"/>
            </a:br>
            <a:r>
              <a:rPr lang="en-US" dirty="0" smtClean="0"/>
              <a:t>Industry in Kuwait consists of several large export-oriented petrochemical units, oil refineries, and a range of small manufacturers. It also includes large water desalinization, ammonia, desulphurization, fertilizer, brick, block, and cement plants. The U.S. and Kuwaiti governments signed a Trade and Investment Framework (TIFA) agreement in 2004, providing a forum to address mutual trade concerns and needed economic reforms. Kuwait and the other GCC nations signed a free trade agreement with Singapore in 2008, and with the European Free Trade Association (EFTA) in 2009. Kuwait does not attract significant foreign direct investment (FDI), largely due to bureaucratic obstacles and barriers to doing business in Kuwait.</a:t>
            </a:r>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3416320"/>
          </a:xfrm>
          <a:prstGeom prst="rect">
            <a:avLst/>
          </a:prstGeom>
        </p:spPr>
        <p:txBody>
          <a:bodyPr wrap="square">
            <a:spAutoFit/>
          </a:bodyPr>
          <a:lstStyle/>
          <a:p>
            <a:r>
              <a:rPr lang="en-US" dirty="0" smtClean="0"/>
              <a:t>Kuwait is a member of the UN and some of its specialized and related agencies, including the World Bank (IBRD), International Monetary Fund (IMF), World Trade Organization (WTO), African Development Bank (AFDB), Arab Fund for Economic and Social Development (AFESD), Arab League, Arab Monetary Fund (AMF), Council of Arab Economic Unity (CAEU), Economic and Social Commission for Western Asia (ESCWA), Group of 77 (G-77), Gulf Cooperation Council (GCC), INMARSAT, International Development Association (IDA), International Finance Corporation, International Fund for Agricultural Development, International Labor Organization (ILO), International Maritime Organization, Interpol, International Olympic Committee, Islamic Development Bank (IDB), International Federation of Red Cross and Red Crescent Societies, Non-Aligned Movement, Organization of Arab Petroleum Exporting Countries (OAPEC), Organization of Islamic Cooperation (OIC), Organization of Petroleum Exporting Countries (OPEC), and the International Atomic Energy Agency (IAEA).</a:t>
            </a:r>
            <a:endParaRPr lang="en-US"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291" y="14514"/>
            <a:ext cx="3199733" cy="1050428"/>
            <a:chOff x="113291" y="14514"/>
            <a:chExt cx="3199733" cy="1050428"/>
          </a:xfrm>
        </p:grpSpPr>
        <p:sp useBgFill="1">
          <p:nvSpPr>
            <p:cNvPr id="3" name="Rounded Rectangle 2"/>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4"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5"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6" name="Rectangle 5"/>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
        <p:nvSpPr>
          <p:cNvPr id="7" name="Rectangle 6"/>
          <p:cNvSpPr/>
          <p:nvPr/>
        </p:nvSpPr>
        <p:spPr>
          <a:xfrm>
            <a:off x="228600" y="1295400"/>
            <a:ext cx="8763000" cy="3970318"/>
          </a:xfrm>
          <a:prstGeom prst="rect">
            <a:avLst/>
          </a:prstGeom>
        </p:spPr>
        <p:txBody>
          <a:bodyPr wrap="square">
            <a:spAutoFit/>
          </a:bodyPr>
          <a:lstStyle/>
          <a:p>
            <a:r>
              <a:rPr lang="en-US" b="1" dirty="0" smtClean="0"/>
              <a:t>Social Benefits</a:t>
            </a:r>
          </a:p>
          <a:p>
            <a:endParaRPr lang="en-US" dirty="0" smtClean="0"/>
          </a:p>
          <a:p>
            <a:r>
              <a:rPr lang="en-US" dirty="0" smtClean="0"/>
              <a:t>The government has sponsored many social welfare, public works, and development plans financed with oil and investment revenues. Among the benefits for Kuwaiti citizens are retirement income, marriage bonuses, housing loans, virtually guaranteed employment, free medical services, and education at all levels.</a:t>
            </a:r>
          </a:p>
          <a:p>
            <a:r>
              <a:rPr lang="en-US" dirty="0" smtClean="0"/>
              <a:t> By </a:t>
            </a:r>
            <a:r>
              <a:rPr lang="en-US" dirty="0" err="1" smtClean="0"/>
              <a:t>Amiri</a:t>
            </a:r>
            <a:r>
              <a:rPr lang="en-US" dirty="0" smtClean="0"/>
              <a:t> decree, the government occasionally disburses a portion of its budget surplus as a grant to all Kuwaiti citizens.</a:t>
            </a:r>
          </a:p>
          <a:p>
            <a:endParaRPr lang="en-US" dirty="0" smtClean="0"/>
          </a:p>
          <a:p>
            <a:r>
              <a:rPr lang="en-US" dirty="0" smtClean="0"/>
              <a:t> Foreign nationals residing in Kuwait do not have access to these welfare services. The right to own stock in publicly traded companies, real estate, and banks or a majority interest in a business is limited to Kuwaiti citizens and citizens of Gulf Cooperation Council (GCC) countries under limited circumstances.</a:t>
            </a:r>
          </a:p>
          <a:p>
            <a:endParaRPr lang="en-US" dirty="0"/>
          </a:p>
        </p:txBody>
      </p:sp>
      <p:pic>
        <p:nvPicPr>
          <p:cNvPr id="3074" name="Picture 2" descr="http://photos.worldisround.com/photos/28/481/90.jpg"/>
          <p:cNvPicPr>
            <a:picLocks noChangeAspect="1" noChangeArrowheads="1"/>
          </p:cNvPicPr>
          <p:nvPr/>
        </p:nvPicPr>
        <p:blipFill>
          <a:blip r:embed="rId4" cstate="print"/>
          <a:srcRect/>
          <a:stretch>
            <a:fillRect/>
          </a:stretch>
        </p:blipFill>
        <p:spPr bwMode="auto">
          <a:xfrm>
            <a:off x="0" y="4953000"/>
            <a:ext cx="2057400" cy="1905000"/>
          </a:xfrm>
          <a:prstGeom prst="rect">
            <a:avLst/>
          </a:prstGeom>
          <a:ln>
            <a:noFill/>
          </a:ln>
          <a:effectLst>
            <a:softEdge rad="112500"/>
          </a:effectLst>
        </p:spPr>
      </p:pic>
      <p:pic>
        <p:nvPicPr>
          <p:cNvPr id="10" name="Picture 5" descr="http://farm3.staticflickr.com/2776/4387149478_30917fbb49_z.jpg?zz=1"/>
          <p:cNvPicPr>
            <a:picLocks noChangeAspect="1" noChangeArrowheads="1"/>
          </p:cNvPicPr>
          <p:nvPr/>
        </p:nvPicPr>
        <p:blipFill>
          <a:blip r:embed="rId5" cstate="print"/>
          <a:srcRect/>
          <a:stretch>
            <a:fillRect/>
          </a:stretch>
        </p:blipFill>
        <p:spPr bwMode="auto">
          <a:xfrm rot="619389">
            <a:off x="5615018" y="95236"/>
            <a:ext cx="2917277" cy="1698992"/>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291" y="14514"/>
            <a:ext cx="3199733" cy="1050428"/>
            <a:chOff x="113291" y="14514"/>
            <a:chExt cx="3199733" cy="1050428"/>
          </a:xfrm>
        </p:grpSpPr>
        <p:sp useBgFill="1">
          <p:nvSpPr>
            <p:cNvPr id="3" name="Rounded Rectangle 2"/>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4"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5" name="Picture 2" descr="C:\Users\Dell\AppData\Local\Microsoft\Windows\Temporary Internet Files\Content.IE5\2OZG81QG\MC900161720[1].wmf"/>
            <p:cNvPicPr>
              <a:picLocks noChangeAspect="1" noChangeArrowheads="1"/>
            </p:cNvPicPr>
            <p:nvPr/>
          </p:nvPicPr>
          <p:blipFill>
            <a:blip r:embed="rId2" cstate="print"/>
            <a:srcRect/>
            <a:stretch>
              <a:fillRect/>
            </a:stretch>
          </p:blipFill>
          <p:spPr bwMode="auto">
            <a:xfrm>
              <a:off x="190500" y="252413"/>
              <a:ext cx="723900" cy="684212"/>
            </a:xfrm>
            <a:prstGeom prst="rect">
              <a:avLst/>
            </a:prstGeom>
            <a:noFill/>
            <a:ln w="9525">
              <a:noFill/>
              <a:miter lim="800000"/>
              <a:headEnd/>
              <a:tailEnd/>
            </a:ln>
          </p:spPr>
        </p:pic>
        <p:sp>
          <p:nvSpPr>
            <p:cNvPr id="6" name="Rectangle 5"/>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
        <p:nvSpPr>
          <p:cNvPr id="7" name="Rectangle 6"/>
          <p:cNvSpPr/>
          <p:nvPr/>
        </p:nvSpPr>
        <p:spPr>
          <a:xfrm>
            <a:off x="0" y="1752600"/>
            <a:ext cx="8763000" cy="5909310"/>
          </a:xfrm>
          <a:prstGeom prst="rect">
            <a:avLst/>
          </a:prstGeom>
        </p:spPr>
        <p:txBody>
          <a:bodyPr wrap="square">
            <a:spAutoFit/>
          </a:bodyPr>
          <a:lstStyle/>
          <a:p>
            <a:r>
              <a:rPr lang="en-US" b="1" dirty="0" smtClean="0"/>
              <a:t>Education</a:t>
            </a:r>
          </a:p>
          <a:p>
            <a:endParaRPr lang="en-US" dirty="0" smtClean="0"/>
          </a:p>
          <a:p>
            <a:endParaRPr lang="en-US" dirty="0" smtClean="0"/>
          </a:p>
          <a:p>
            <a:r>
              <a:rPr lang="en-US" dirty="0" smtClean="0"/>
              <a:t>There are two main ministries involved in the development of the education sector: the Ministry of Education and the Ministry of Higher of Education. </a:t>
            </a:r>
          </a:p>
          <a:p>
            <a:endParaRPr lang="en-US" dirty="0" smtClean="0"/>
          </a:p>
          <a:p>
            <a:r>
              <a:rPr lang="en-US" dirty="0" smtClean="0"/>
              <a:t>The general education system consists of four levels: </a:t>
            </a:r>
          </a:p>
          <a:p>
            <a:pPr marL="285750" indent="-285750">
              <a:buFont typeface="Arial" pitchFamily="34" charset="0"/>
              <a:buChar char="•"/>
            </a:pPr>
            <a:r>
              <a:rPr lang="en-US" dirty="0" smtClean="0"/>
              <a:t>kindergarten(lasting for 2 years), </a:t>
            </a:r>
          </a:p>
          <a:p>
            <a:pPr marL="285750" indent="-285750">
              <a:buFont typeface="Arial" pitchFamily="34" charset="0"/>
              <a:buChar char="•"/>
            </a:pPr>
            <a:r>
              <a:rPr lang="en-US" dirty="0" smtClean="0"/>
              <a:t>primary (lasting for 5 years), </a:t>
            </a:r>
          </a:p>
          <a:p>
            <a:pPr marL="285750" indent="-285750">
              <a:buFont typeface="Arial" pitchFamily="34" charset="0"/>
              <a:buChar char="•"/>
            </a:pPr>
            <a:r>
              <a:rPr lang="en-US" dirty="0" smtClean="0"/>
              <a:t>middle school (lasting for 4 years) and </a:t>
            </a:r>
          </a:p>
          <a:p>
            <a:pPr marL="285750" indent="-285750">
              <a:buFont typeface="Arial" pitchFamily="34" charset="0"/>
              <a:buChar char="•"/>
            </a:pPr>
            <a:r>
              <a:rPr lang="en-US" dirty="0" smtClean="0"/>
              <a:t>high school (lasting for 3 years.)</a:t>
            </a:r>
          </a:p>
          <a:p>
            <a:r>
              <a:rPr lang="en-US" dirty="0" smtClean="0"/>
              <a:t>All the levels including higher education are free.</a:t>
            </a:r>
          </a:p>
          <a:p>
            <a:endParaRPr lang="en-US" dirty="0" smtClean="0"/>
          </a:p>
          <a:p>
            <a:r>
              <a:rPr lang="en-US" dirty="0" smtClean="0"/>
              <a:t>There are 3 state-funded higher education institutions in Kuwait, namely </a:t>
            </a:r>
          </a:p>
          <a:p>
            <a:pPr marL="285750" indent="-285750">
              <a:buFont typeface="Arial" pitchFamily="34" charset="0"/>
              <a:buChar char="•"/>
            </a:pPr>
            <a:r>
              <a:rPr lang="en-US" dirty="0" smtClean="0"/>
              <a:t>Kuwait University, </a:t>
            </a:r>
          </a:p>
          <a:p>
            <a:pPr marL="285750" indent="-285750">
              <a:buFont typeface="Arial" pitchFamily="34" charset="0"/>
              <a:buChar char="•"/>
            </a:pPr>
            <a:r>
              <a:rPr lang="en-US" dirty="0" smtClean="0"/>
              <a:t>the College of Basic Education, and </a:t>
            </a:r>
          </a:p>
          <a:p>
            <a:pPr marL="285750" indent="-285750">
              <a:buFont typeface="Arial" pitchFamily="34" charset="0"/>
              <a:buChar char="•"/>
            </a:pPr>
            <a:r>
              <a:rPr lang="en-US" dirty="0" smtClean="0"/>
              <a:t>the Higher Institutes for Theater and the Music Arts.</a:t>
            </a:r>
          </a:p>
          <a:p>
            <a:endParaRPr lang="en-US" dirty="0" smtClean="0"/>
          </a:p>
          <a:p>
            <a:endParaRPr lang="en-US" dirty="0" smtClean="0"/>
          </a:p>
          <a:p>
            <a:endParaRPr lang="en-US" b="1" dirty="0" smtClean="0"/>
          </a:p>
          <a:p>
            <a:endParaRPr lang="en-US" b="1"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2049" name="Picture 1" descr="C:\Documents and Settings\Kawthar\Desktop\New Folder\6582576707_97bfa2ee2d.jpg"/>
          <p:cNvPicPr>
            <a:picLocks noChangeAspect="1" noChangeArrowheads="1"/>
          </p:cNvPicPr>
          <p:nvPr/>
        </p:nvPicPr>
        <p:blipFill>
          <a:blip r:embed="rId3" cstate="print"/>
          <a:srcRect/>
          <a:stretch>
            <a:fillRect/>
          </a:stretch>
        </p:blipFill>
        <p:spPr bwMode="auto">
          <a:xfrm rot="1199122">
            <a:off x="5297087" y="-68142"/>
            <a:ext cx="3702305" cy="2363206"/>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Kawthar\Desktop\New Folder\027.JPG"/>
          <p:cNvPicPr>
            <a:picLocks noChangeAspect="1" noChangeArrowheads="1"/>
          </p:cNvPicPr>
          <p:nvPr/>
        </p:nvPicPr>
        <p:blipFill>
          <a:blip r:embed="rId2" cstate="print"/>
          <a:srcRect/>
          <a:stretch>
            <a:fillRect/>
          </a:stretch>
        </p:blipFill>
        <p:spPr bwMode="auto">
          <a:xfrm>
            <a:off x="4495800" y="0"/>
            <a:ext cx="4648200" cy="3505200"/>
          </a:xfrm>
          <a:prstGeom prst="rect">
            <a:avLst/>
          </a:prstGeom>
          <a:ln>
            <a:noFill/>
          </a:ln>
          <a:effectLst>
            <a:softEdge rad="112500"/>
          </a:effectLst>
        </p:spPr>
      </p:pic>
      <p:pic>
        <p:nvPicPr>
          <p:cNvPr id="24579" name="Picture 3" descr="C:\Documents and Settings\Kawthar\Desktop\New Folder\44752.imgcache.jpg"/>
          <p:cNvPicPr>
            <a:picLocks noChangeAspect="1" noChangeArrowheads="1"/>
          </p:cNvPicPr>
          <p:nvPr/>
        </p:nvPicPr>
        <p:blipFill>
          <a:blip r:embed="rId3" cstate="print"/>
          <a:srcRect/>
          <a:stretch>
            <a:fillRect/>
          </a:stretch>
        </p:blipFill>
        <p:spPr bwMode="auto">
          <a:xfrm>
            <a:off x="0" y="0"/>
            <a:ext cx="4648200" cy="3505200"/>
          </a:xfrm>
          <a:prstGeom prst="rect">
            <a:avLst/>
          </a:prstGeom>
          <a:ln>
            <a:noFill/>
          </a:ln>
          <a:effectLst>
            <a:softEdge rad="112500"/>
          </a:effectLst>
        </p:spPr>
      </p:pic>
      <p:pic>
        <p:nvPicPr>
          <p:cNvPr id="24581" name="Picture 5" descr="C:\Documents and Settings\Kawthar\Desktop\New Folder\4489529168_515c94838c.jpg"/>
          <p:cNvPicPr>
            <a:picLocks noChangeAspect="1" noChangeArrowheads="1"/>
          </p:cNvPicPr>
          <p:nvPr/>
        </p:nvPicPr>
        <p:blipFill>
          <a:blip r:embed="rId4" cstate="print"/>
          <a:srcRect/>
          <a:stretch>
            <a:fillRect/>
          </a:stretch>
        </p:blipFill>
        <p:spPr bwMode="auto">
          <a:xfrm>
            <a:off x="0" y="3429000"/>
            <a:ext cx="4572000" cy="3429000"/>
          </a:xfrm>
          <a:prstGeom prst="rect">
            <a:avLst/>
          </a:prstGeom>
          <a:ln>
            <a:noFill/>
          </a:ln>
          <a:effectLst>
            <a:softEdge rad="112500"/>
          </a:effectLst>
        </p:spPr>
      </p:pic>
      <p:pic>
        <p:nvPicPr>
          <p:cNvPr id="24582" name="Picture 6" descr="C:\Documents and Settings\Kawthar\Desktop\New Folder\6299577256_e2fb8e15a8.jpg"/>
          <p:cNvPicPr>
            <a:picLocks noChangeAspect="1" noChangeArrowheads="1"/>
          </p:cNvPicPr>
          <p:nvPr/>
        </p:nvPicPr>
        <p:blipFill>
          <a:blip r:embed="rId5" cstate="print"/>
          <a:srcRect/>
          <a:stretch>
            <a:fillRect/>
          </a:stretch>
        </p:blipFill>
        <p:spPr bwMode="auto">
          <a:xfrm>
            <a:off x="4572000" y="3438145"/>
            <a:ext cx="4571999" cy="3419855"/>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5835"/>
            <a:ext cx="9144000" cy="369332"/>
          </a:xfrm>
          <a:prstGeom prst="rect">
            <a:avLst/>
          </a:prstGeom>
        </p:spPr>
        <p:txBody>
          <a:bodyPr wrap="square">
            <a:spAutoFit/>
          </a:bodyPr>
          <a:lstStyle/>
          <a:p>
            <a:pPr algn="ctr"/>
            <a:r>
              <a:rPr lang="en-US" dirty="0" smtClean="0">
                <a:hlinkClick r:id="rId2"/>
              </a:rPr>
              <a:t>http://www.ifitweremyhome.com/compare/US/KW</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44001" cy="6858000"/>
            <a:chOff x="-1" y="0"/>
            <a:chExt cx="9144001" cy="6858000"/>
          </a:xfrm>
        </p:grpSpPr>
        <p:pic>
          <p:nvPicPr>
            <p:cNvPr id="3" name="Picture 2" descr="http://www.alhsa.com/forum/imgcache2/188156.gif"/>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4" name="Rectangle 3"/>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hMSERQUEhQUFBUVFBcVGBQXFBUUFBQVFxQVFRoUFxcXHCYeFxkjGRUYHy8gIycpLCwsFx4xNTAqNSYrLCkBCQoKDgwOGg8PFywcHxwsKSwpKSktKSkpLCwpKSksLCkpLCopKSkpKSksKSkpLCwsKSwpKSkpLCwsNSwpKjUsLP/AABEIAOEA4QMBIgACEQEDEQH/xAAcAAABBQEBAQAAAAAAAAAAAAADAAECBAUGBwj/xABLEAACAQIEAQcICAUCAwYHAAABAgMAEQQSITFBBQYTIjJRYRRScYGRkrHwByNCcqGywdEkYnSz4TM0gsLxU1RjoqO0FUNkc4OEk//EABkBAAMBAQEAAAAAAAAAAAAAAAABAgMEBf/EAC0RAQEAAgECBQMDAwUAAAAAAAABAhExAyEEEkFR8DJhcSKBsaHB0RNCUuHx/9oADAMBAAIRAxEAPwD2aCBcq9VeyPsjuFT8mXzV90U+H7C/dX4CiUEF5Mvmr7opeTL5q+6KLSoAXky+avuil5Mnmr7ootKgBeTL5q+6P2peTL5q+6KLSoAXky+avuil5Mvmr7ootNmoAfkyeavuj9q5TnjhOhePFokjrEwEkaSSBchuOk6JOq+UsSbg3AHdWly1z3weFuJZlzD7C9d/Wq3t67Vl4Dn/AAYyKYxpLlUMpuQpa4CgKVJIJZso2N9dKWVkm626NuOe9bcxyxI8UbpiJpS+HlifJho3W0JBLEkuHkjYXFyeowHA1Q5FxE2TsSySRYlA6NJiWIw5+ruQX0JkBIvcgcbVozWWIqixKuH+qnmxHSSs8OIKjpFZR2HBYkHsFdLAGsXARrfFw9NLIVU3GZo5Jp4s4hF9S4aAMGAuOpcHrC+W3s44y+nz9u092Dy6cYkskbYqVJRMUVVxM6pJYtnIJPVIvGMmm+m9YX/xLlC1zNjLa6+UYg7GxBs+hBFdfyzg43mWVIX6N4omvK2fS0EOZZBrnU57qx16MnjYH5KwGYA2ABLNtoAWLey2vrNaY7ri6/Txl4cXByhj37M2Na5t1ZcSde7Rq7bkUYuLDzCYTSTKueMtiJ2YO8YkANnySJGiXK8Gex8enxitFAvRjO2ZVVSWAZpGCaldhre/8orneUY4IUnjR8qLhyyYYTyGRrzxtmc6xgMEDFRY5ctyTell2X4boznW9/5n/nt3S5T5QxHTSK0zKpiiK4ePpllAJGRS1sykM3XYG9ja+1ulZcXbGBTBeNehTJK5kR1KmNPrGy5zG1ydybgnWucwvJ0RljUGeGN/JoVeN16WZXEkyu53ABAUZdWK+Gm1NBhZc6vBiD02Jh6kgeNos6OhMb7s1o2Nje99L3qY7M5j7ca9J7z8LmMxGJMr2xECosrLdQA0XR4WQusik9ZUdoybZiSwO2lYWAnxcsixtiE6Q9GjKslnWNZHeaUjOAVsFFxqV2AsbvPNEUaTyOZyIsVOM1klhDzdGbC2qKuZrkEgg7DYHJPJscWFV5YCgnzATg3kw0LIQZHUda0jdKVYmwVhqLWJsscZMbLO/wCJ6fv89GvisRJiJS3SDCur547SO0U8SFmPRIukiGMh78SwAsLV6ByNGjYeJujyBo1YK/XdQQCFZjcsQOJNeV8lcoCYXKzSP07SYQKbjDpDKFETZVJvYKdrG0YuLm3rXJkhMMZYEMY1JB3DFQSD3G96vG7cXjZMZjj7fPm/X7DeTJ5q+6P2p/Jk81fdFEpVTzA/Jk81fdH7Uhhl81fdFEpUBzXq/AUqelQe2/h+wv3V+AoooWG7C/dX4UWmRUqVKkCpUqVAKlQsRiFRSzsqqouWYgKB3knQV5Tz2+mULeLAdZtjOR1Rrb6tSOt95tO4HcB6d9zm544fAj65+uRdYlsZGHfbgt/tGwrx3nb9J2JxV1UmGM//ACo2IJH/AIjjrMfAZR4Vx8uNdyzyOXdzdnYlmY+JPC17UEGrmKoi5LHU78Nu6vYPo+5H6Pk5HI1kyuN+yWkcN4kiw8LCvIgbd2x+R88K+h+RYgMBhwNhh4gP/wCAP71h4jjTXp9qycbEgAMgcxqrB0VjkdGUg510DBbl7b72rm+To8QMRCFVIyn8HpJ5RJGpTMuKGti4ik1YmxUA2sLDtcfg8wNvG3fbKda4DlvDRx2nnE0xZ8hXh0YVCilt8uYOl98s2XUVzdPP/bXpdO7mvf582PyjgemeJfKXcpn6WNoxE6iJ2RUyr1bBn77gMPADThwOSAKBq4Cjvy8fbe3tq6EdpZ8y4cASM2aInMTMsTgyqb5GKKrG1r92lbuC5PAIY7jbw7v39JPdXfhw5vEZbu/8f2YHK7MvR2EzPEnS5YD1mZyYFVhwS5Zs3DIRY3FYuJjljTEIIxh0jwWHYNJEruqZOjdJGQAF3AII8BtW3z3kVUYNiBErxooToy3XjnaUuWQZlAVSLDio8KwcUmGlxOJOWZg8SMZTIcnRTLeSYLJZhlNsosbnQ8KxzvfTt8PP0bs/p95+J/LW5GwsymAZsMsheRyZoiJJVw56HpwNBGBFnCjuIO5NWMTiZY1zNi4wglxcwzESrKmZRGQ+vRkNMgC8MxINRwQjTyZ+hxcn1EkueQrIkhmi6VlkZgLBSgsVtw9dbC4NSuHYYGJUkRWN2tEwOH6eUgG/QrnWEB2IIAIstzcK2c6/pPv70PHK7xPGuLeUkxwCEALIfJ4l8oEUjDrizXDGym7aG96hEQ4YYM9Zh0Jw5IjfDwIpSO7NexjlDSX2OcebcGxUTWi6eBMMGMmJc5uk6zYmE5IXAOUyIHURg2OfWt7kvBPYNOFad0s7hAvUzvIEKtrdi2Yrtfq7KQYzuk5dSY4cbv7f254/MLkjk9YI8qWLHtuqhBI5VQSFGiAgKT32BO9hrwMy/aK/a7tPEf44imjw53/DU78Lnc/rvU8t+493EX84+Avp/nTn3ZduS3fPfay3LgjRnmIVEXMznSwGtyOBI1A31FZ3Iv0j4PEyCNJGR2ICiVDHnJ4KToT4b/p5Z9JnPDp5fJ4ieihNnN/9WRd794VtBwJue63HRS2Hff4fIru6ctm65M5N9n1WDT15XzA+kg9XD4tyQbKkzHUHYJITuDsH3uQG4GvUwaqxm5ulT0qQb+G7C/dX4UW1Cw3YX7q/Ci0EVNT0qAV6z+XuWkwmHknk7Ma3texY7BRfiSQPXWhXkv07c4QEiwaHVmEsgHmr2F967epe+g44PnTz5xGPY9I9oxqsSE9GvcbfaPi1/C1c0w18T7aSkAW4/OlRDbmrUNIRbw4VJG0+NB4VPh8+2qNJpPgfhX0dyQScFh/GCL8IV2r5si29v6V9Ic3GBweGN9DDH/atb01yeI4n7tMOVqVdD8k6ba+n/pXJc5omWOJosiP0qkM2ka5xMCWudgACB3oldkI729vjt86VzfO1GXDnI6o6yQ5XbRFJky9Y2Iy2e17farl77jq6dmwebcMUkwyNO7NhsMXlmBHSxhc/SqzEsWZ2VSDtlNq7NsNpesHmjDJkjzBI08njVYUfOIlWSbLc3OpjKgnYlT3V1JWvQnDHrZ7y/Hb34cXzxeVEQxFNZIy2d1UtaVWKjP1cuUkt4A3rnsV0nS4g9PE6ouVjJhzHBECyKql1v0hCzuqi+127q6Pn5g0k8mV4VlzTlCWz5I0ZCXJZDdbhR1uFieFcvCqTQzu6SytJkuuDB6KIOA4YX3crDGCSNARYb3zy5eh4fX+nP+vf57NzGxSLnD4qOEeRwwloSCIpemCnLBcZUswuwy6eis2XoHEkjy4ly2CBDx5iJExDTJmMOnVTMpOyki9thVzGBmbEyYPCorhSRMBldf4RJEOTVTIWl0BFrA3tarzwzNOVLwpnhTMERkxGHgtmCBgLWLq62369u6i6ncsctd9+n2n8b+fdHknkxGYzo8kkbLEIwzsYpDHHH9eI2F0KlCBe9rNuLiuigh1v6ydrk2ufTUsLh79a1hawHmqDp7bA+gCrOX2Vz633rjz6lyoMlgPV+Fv1+dxXHfSJzv8AI4eiiIGIlGnHoUvbpO699B4k7AWro+WuVUw0Mk0psEufFiLAAA7nMQo8TwA08B5Z5UfFTvNKes52BJCKNFjXwVdL8d+NX0+n5r34Z3LTNYbAcdPVRHPWA7rUoVuxPAUkN39dd8ZNBT+IsRwO+h7969p+i/nWcRF0ErXlhAsxN2kivYE97KeqT4qdya8UB0roeZXKpw+MgkvYdIqN3ZJSIyD4AkN/w0WbiK9fvT1PoW8359tNWWkt3Ddhfur8KLQsN2F+6vwFFpEVKlTGgKvK3KCwQySv2Y1LH1cPWbD118xc4uVXxWIknc3aQkjuVBooF9QPDgDavUvpl5yhkXBo1rnPLY6hR2UNu/tW7gvfXj0pBOnyKqT1VFZo7VOMaU0sd7ijKltqrQRN6hM1GZarS0VQsA0Hpr6B5jTE8nYW+n1UIGt/sBb+uvAEFste3/R3iycDhgdgoHd2GiFtfEt7K5vEcRfTdhFsPnw1rB5xBhDIUbIyKjqxF8pWQG5vvsTr+lbscgsL/wCO79PwqpyhCDG4ABJjOh2NiWHf5x4H8K5rOG85V/o+ig8mBgLOAWj6RkZMypLIUAB+yoewI4aG1dQwrH5oiU4GDptJTGM1xbW53A01Hd31qysQD3gfjXdjwx63fqZfm/y4HnpiC8+RI3lMUPZE4gj6TFN0SZr2zMI0dh3X2FAgjmEMpSTCoOmgVOjkCMehIUxyStYsRGY9xxqvyzJ0uIdb4hwZ5cn1P8PAII5MNmYntgOxe4N9FHGnwk2FeNgIWkDY9Q/TxgMi4ghCFK69YqNTUXl6nTnlwnb2+d6WPxEDtiQ+IkxLqspWG7RPmGIRxHG46tl6PgeOlq6vkjkwIgTrbDNnYu6r9lC3Ei9rj+bzax+QhNI+eVFhRI1Q4cZTknDuWKm3ZIIa19Q4GuldZhorDXtHUnXQ28eAGn48axy/Vk5uvnqeSX5/Aqr8/PChYiX8AbnusN/SB+JAoksuUE/Pfr4DeuL+kTnKcLhiENppuqm91Frlj4qDf7zr3arL/jHLL6uH+kvnP5RP0Mf+lASu9w8o6pP/AA6qPHMa4x9rD10m8NhUo1J17q7sMPLNRO+5RrYfOooeDJLe2i4iSwNvn/FQ5OQa1aatINL0XMQrW0OUkHuIGYH2gUkHwp5RZW+635TQT3vy+SlQ6VZpdNhuwv3V+AolVcNiVyqL62UW8bAeuhYjl3DopZ54lVSAzGRQFJNgDrveoLS/XJ8/uey4GEhSpncdRDrlGo6VhxUW0HE2Hea5/nV9MEaBkwY6R9umcHolOuqrvJqB3DXcjfx7H8oSTO0krl5Ha7MTcn9hwA20HdTkORPGYsyMxYks5LM5PWck3JJ4mqTJUwKZhWhhHf0USOoAb08Z3pbOCldKqEXNW79WgxjrCkdEdNvn52r1n6OcRfBKNB0ZkXQa6tNID+X2V5VJXov0bSAxsl7fXA37haAf834CufxP0NOny9MjJufhr4esfjtQuUL2sDa4YcOOns4+yp4aUsA1tSqtvxKgkC/iT7BUMS1ipP8AMPdAfX2H2eFcvpGl5a/JeFSKGOOMWREVVBNyFAFrk76UTEvYEnYa+oa1Hk4/Ux76Io11OgtqeJ0qrzge2HmOVm+qk6q9tuo3VX+Y7Cu+cOad8nmZdmlQtJDJIY1Pk8DWR5pcauIOcWIKWCM7XBO2tjW75LiyoXyl1YYyboyoSVHRj0gdmJORVCsRcXFzYG9qx8bI0bTErFhUWWBTI0WWQw+T9MUEir1nvHckG62BGtq6TkPkuOLM8MYTpWtGLuxKAsEZi2tyCWIPZ1HE1hnnqPXzswm59vSX5z92vyfg1XKqCyR3sNBdySzGwAF9S3AZm8BWoot87+OnptUMPCFUKu2w29ZPjfU+NLEy5VJ9X+fiPXSk8s3Xl27vZU5QxAAJPZQEkkgA+k8AT+AavAednL5xeKeW917EfD6sEkHXbMSWt/NbhXo/0qc4+hg8nU2kl0a24S3XPgLWjHfma2xrx2V9a06OPfzU8r20I/WsPHWjFraChxR8ae9664kPEnhRMKOqfGgy93fRkPV9VCavQLpwp8UOox/lb8ppol0psSOo4/kb8ppk91uKVNalWRPIsV9I+OgxU6JOWRMRMoSRRIoUTOAuuoFgBoRasTF8oI9smHhgOuboukyyAi3WSR2AI3uLb1X5yYb+KxLD/vOIuP8A9iSqEM3A+o99KT3C0klyRbTh+1NPD1bjccKHberiNcAjiPCtNBSim19NSlNCmXKxHAG4+fCpSteoM6DSojY1JNhQr6+ugx2NlFNANajM3CpYc3oA09dp9HEwzy626qt7EkOnrRa4mZtR6a6/6Of9aQWF+h+GZf8AnrLrz9FaYfU9gw2gA7rj3XI+f8VHGJtrbrHx3QgaH0aA93pqWHYa8LtJbuF5L319P41Oc6X17afi1v8ANcOuzfbV5O/01HcLewkVR5zn+GmOYIBGSXJyhdO0TbS1qs8kSXiBOnWfx2kccQPnv3NbnCw6CbMocZGJVuywA1DW2HjXfjw5cfqcFgOTIZ8RIoOIky4vVpHzKehIkEg0s2bpAMvcF4XruMOlyT6VX1CzH4JfuU1lc3uT3VWeToxNiGLOyKVVtgDr2urrfTUgDQ1vRx8Bt8NLC3ja2via5debLbr6/U8154HVtNPnvPxNUcdj0ijeV2CrGp6x2UAXLHTgNfEkcdKtzPoAN20Hz6fwBry76WecWi4WMnz5NRqoN0Gm2ZgWN/NXvqvqunPPdwHOTls4qeSZgVzEWXiiAWRfSBv4s1ZUS3NNKbm3zarMS2ruk1NRPPdNtt6SbVGXu+RTsbd1UVCy34/PhTodT6h7aje1Two7+8U01pRjSoTdl/ut8DUl0oeIPVb7jflNAe8XpVG9KsyeC8um2LxPccRP7enkrDmWx+fwrc50D+JnP/1M4/8AXkrFlO9F4IeKTarWHa1x3G49FZsDbjv1qys1te6njexo409a/wA70MPQ3a41pR62qAt8KFEetU5GoCNrTpiSNoT30bDLp6RagYg6gVZQ2oOGm3HzrXXfR1ri0B0BWx8R0kXDjXJNuPSK6LmfNkxMZ12NvStm/wCWs+pN41eP1PZ+SDmiQnj8SkZ1007R+dKvT6IT6/YQeGvs8azuSHGS3mm3q6NF+Kn2VpSHqkeB8K8/Hh0XkTkqULGw7nN9ANWRHO2h1e9+81X5RkuMmtmBLnUZYx2gCLattv5x1ANUeT8eFbEAnqJ0b3v3xhCBc73QD0mrOHw5btA3Y9JICNv+zgvbUAbjXY62auy56wmvVh5dVe5PTS5GUsB1cuXKo7K22FhYkerhVh7W+Pq4n0D40wA/W+nzxoMza2Jtpdtb9Ua/r+NZ2yQa3VDlvldYIHmluAFJuN7aAADfMzEKPEivnzlXlBpZHlk1eRix9OgAHgAAo8FrtvpQ5yGWboFPUiIL2NgZANF8MgNj/MTxWuAjXMb7AfGt+jjruWVNh4tzxNGA1prik2166UkWufR+NSteoxrYa8daKi5vRTKq8i6VPBfrTYk+FEwS0FV40Kbst91vgaMfn091Am7L/db8poD3e9KmvSrMngXOeT+JxHhiZ/771kSj4Voc5z/FYn+pxH9+Ss4m9FAcTWNFkbSgcaOVpQItUsPvUWFSgNIJSGowjWoyHWpR6AmmZla7X8athrkVTiUkgAEkm3eSe6ul5I5nzSEGT6tN9bFz4BeH/F7Km2TleGNvEZJ76vcnz5XU9zD2NofwJ9ldzgua2HQAdGHNrEuS9/UdB6BWphsCqHqIqfdUL+IsayvUjpnQvNdFzMHT52zG6lSdB2iZLjXauobktSLEtt32v7K57mItmxA/+17T0v6W9ldFynjOjS4sXbqopsMzkaDfbcnwU0sccccWHUuXnsjCbARrM2S5AyBwSzZpBdkA4aBySdRdkB7NaMcRGl77m/eeJ9ul+5RVTCxWsu9iTcjtSMSzyEDbrEt33PjV1G9n4211PjWFylXqiO4Av7fE3+fwrlee3Oc4TD2U/Wy3C6cSLgnawUdb3RW/yhilRM79VEO7beljwHidx6RXhPOznE2LnL65bZUBtcLckse5mNz39kcKvDG55d+E8RkSksbXPie8+PeTf8ak8Z2HyalClhp/n00R7W7/AN67pGewEwxvbTxokkWw0FEg9G4+NSy8aotgmL9vRRQlha3+KW2vzeiRra1+O9MlPGpYeupYH26VHlHtCp4bjwHGgLLD5+fRQcT2G+63wNEYH96r4w2jf7jflNBve6VNSrNL565yN/F4r+qxH9+Ss7NV/nIP4zFf1WI/vyVRR7b+2pCD0cNpUMSul6eLaiBE1FGqRoamgJk1J20AoYrR5vQB5ut9gZgL21BGvqvept13Vjj5rpu82+S+hZXdc0jbL5t7aenvPD8a7rDxG2ttd64+PGMsgdfs9XWuswmJZghsOt47Aak1y27u3p4YzGai1h8RfQix8LEGrEJ/6UCOE1chgvr+tCnQczNGn9ER/uj9KNisaXkdxcqhMUY4M2nSPbjr1Bp9l7dqsbCcpNGzRR26SWPqnTqZX1kN/sqGY+o1pQxZMhsxiCZALAnU6N4Fidhc3JttTzy/TqOLLHWdtExuNjw8JklbKiDU76cAo3LOw0G9su1eecqfSvK11giWMG/Wcl5OFuzZVPH7VZn0l86TLP5Op6kDHN4zEENtuF7Ivxzd1cV0/rNX0+nNbqLW1yzzjnxJBnlaS3ZU2Cr6EAsNNNr241lRgnfUnc+FDB4nerETAV0yM9jqAKFijr87UdxpVTNdvAVokdH0+dqJG4INvZVR5bbX38TTYdiCT37UwvKvfv8ACmTT1euopJm1491Nn1Pz6qCUMRJd/nvq3hnFZrt1quxUGtsePCqPKD3VvuN+U0WV9LewVXxI+rf7jflNAfQtKlenrMnzxzl/3mJ/qsR/7iSs0GtHnL/u8V/VYj+/JWda4qSSJFNewqCmnO1AOxoa07mmFI0xtTwyFTdSQRxFNwphtQcdNybJnRbm5Yk37yNx+Fb/ACXyllYITe2mu4vp+1Z2F5GMeHicKbqC0hsc3XCkk/yJdUvwYseOhOSbNISbXzXv4cB6q5Ny3s9LC9o7tMUtr1R5U51RYcWY9drBYxcu1+4AEjU2vauO5y86cRh5DFEDGCLCUi7uDa+QkWUAm1xrpwrG5vKytLjGIbyUZ+t1i07HLADcHN1+trwQ1fk7d2efW1dR2WL5/R4Z5Isskkhe2IdCirnj6piiJuSgItnO4W1hrejyl9K+IdSsSdHp1XZizodOuv2c+mhO3CuEW/8Ane/j6aIF76udHGOW9TKnW7cfXv8AGjIANqHnoi1vIgUCpA1Fal8+iqCwH6vz4VWBsPTUpZNKWHGY3PCnKEooram9zw8KRa+n41KSTu/zUc1MI9MQdNOFTGK6uvz40F6i5pkATdvXVxZapxjrUYtqfnhUwRN2uaafWN9uw35TUPGpy/6bj+RvymqN9E6UqalWSXztzk/3mK/qsR/fkqjENDV/nIf4zFf1OI/vyVnIaRGakdjUmFQH6UjRvTCo1JdqAma0eb/JgxGIiiZgoZt7XJtqVAG5IBrOIrouZwyHFYj/ALvhJSp2tJKpiQ37+sanO6xp48j8s89mOdMPZEOZOktZ2U3D210zXPeQDasHBcsyxEFTe3frtrbxFV0TShNSx6eOM1pd6mW97a/L/OV8X0edVXJm2JJZmy3Y327IqwW6PkxACP4jFyF9ASVw8UQTXcDNM5rAXevQMTy9HiOQuhRFWTDHDq+YLrmkYCSEjXN1Rm+81ydDRl2129StuV3XCgmprUBRQK0SWaiq1DtUlpwDhu/SmD9/s/X00Et3UkUmqAo1/fu8BRS42FDQcKcLTM+aoFzTvpQmoNImnB0NJRUGfQ0QqbC71JjbWo4QVGZr+2nIWhhvTzN9W/gjflNBQ0SbRH+43wNMPoulT5DSrInztzk/3mK/qcR/fkrOStHnJ/vMV/VYj+/JWaDrSI7CmQ1JqgKRhmpR1BzrU4RQQrDSt9H6PktgNGxOJUE98cd8oP8AxLKfWtYD+z9K3+c944MDARbLB0p//NaQDbhmI9ZqM+9kXj7sIHSgvVgUB960qTAV0HICHyXHHWxhUb72zSbZgTYoDx3vYkCsBRXVcgKBydjSSAWDAAtqcsSnsiQE9o6lGHiNQcupdReLmgamtDBoi1qkQVEtSvTxpTBIt6s2qAolXD0G7U5kpiajGOHGgz376bLU7Ux9FAiN6E3GiGhnj6BSKiYcWHz3UN++ix9knwPwoTiqI6Na1TxPYb7jflNBBokvYb7jcT5pogfSdKoXp6jRPnXnH/vcV/VYj+/JWaa0ucZ/jcV/VYj+/JWawqSSY6VAmpjahHelQg+9GhoTiixiiGkYyxyru3VHpbQfia6H6QcRfGleEaIgG1luzKPcZap818H0uNw6f+MrHhpGekP4IaDzlxvS4udxsZCo+6gEa/8AlQVF75/hXGKmuxoDGipsaE1aVKS12HNma+DeIbvO8drte0uDlIIAe3aiAPVG46x2HHg16Pzb5OWHDw5w4kceUst1XqrKEjd89wi5W7RVrpJJYEkEYdaySbXhLb2edRtt40Y0TlHk5oJWiYgtHYErqp6qtcHiNd6Dmred4gWOnWhI1TzU1DZhSJoYOtTDVUB1XvqF7GiC9DtVUCMaiRUl2pGkYbi1QA+FTkoaUEMdFoL0aXRfX+9Aeika9SlPUf7jflNRFKbRG+435TQH0tmpUqVQl8585B/G4r+qxH9+Ss5qv85ZB5birkf7rEcR/wBvJWb0q+cvtFIJZqiKiZR5y+0U4lHevvCkDtrRI1oJdfOX2iiCVfOX3hTgdVzCg+vml1+owkslxuC2WK/skf2VyWe5udzqfTqfia6rmziOjwPKUgYWMUUO4+2zfrl9lco0guNR7RWc+q1d4WEOnpoTVISrbtL7RQ+kHnL7wrRIl66XB85DJ5V5RJlEmE6NAgyIJYSjwAItgtir2OwLk8a5fpV85feFSMq+cvvCpuMpy6aHKvKhxEnSMqIciJlQELZFyiwN7acBsAANKq3oQmXzl94VLp185faKqak7DaV6kDUFnXzl94U5lXzl95f3oAuapq1CGIXzl94fvTidfPX3h+9XKY6tUgaEuITz195f3pHEJ56+8v71QEqVBbEp56+8P3pjjF85feFLZnJ3pohQziV85feFTTEJ5y+8KCGnXqj0/pQL60WfEJZesnH7S/vQPKE85feFPYpwDTT9hvut+U1E4hfOX3h+9KfEKVYBl7LfaHmn96CfTNNSzjvpVmRHf1n41I0qVQRqVKlQD01KlQDx7N6viaQpqVROaq8GanNKlWiSpjSpUgVMKelTgPUKVKgEac0qVOKIUjSpVSTGnp6VSo1PSpUyR404p6VFBGovsfRSpUhOGnSpUqa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hMSERQUEhQUFBUVFBcVGBQXFBUUFBQVFxQVFRoUFxcXHCYeFxkjGRUYHy8gIycpLCwsFx4xNTAqNSYrLCkBCQoKDgwOGg8PFywcHxwsKSwpKSktKSkpLCwpKSksLCkpLCopKSkpKSksKSkpLCwsKSwpKSkpLCwsNSwpKjUsLP/AABEIAOEA4QMBIgACEQEDEQH/xAAcAAABBQEBAQAAAAAAAAAAAAADAAECBAUGBwj/xABLEAACAQIEAQcICAUCAwYHAAABAgMAEQQSITFBBQYTIjJRYRRScYGRkrHwByNCcqGywdEkYnSz4TM0gsLxU1RjoqO0FUNkc4OEk//EABkBAAMBAQEAAAAAAAAAAAAAAAABAgMEBf/EAC0RAQEAAgECBQMDAwUAAAAAAAABAhExAyEEEkFR8DJhcSKBsaHB0RNCUuHx/9oADAMBAAIRAxEAPwD2aCBcq9VeyPsjuFT8mXzV90U+H7C/dX4CiUEF5Mvmr7opeTL5q+6KLSoAXky+avuil5Mnmr7ootKgBeTL5q+6P2peTL5q+6KLSoAXky+avuil5Mvmr7ootNmoAfkyeavuj9q5TnjhOhePFokjrEwEkaSSBchuOk6JOq+UsSbg3AHdWly1z3weFuJZlzD7C9d/Wq3t67Vl4Dn/AAYyKYxpLlUMpuQpa4CgKVJIJZso2N9dKWVkm626NuOe9bcxyxI8UbpiJpS+HlifJho3W0JBLEkuHkjYXFyeowHA1Q5FxE2TsSySRYlA6NJiWIw5+ruQX0JkBIvcgcbVozWWIqixKuH+qnmxHSSs8OIKjpFZR2HBYkHsFdLAGsXARrfFw9NLIVU3GZo5Jp4s4hF9S4aAMGAuOpcHrC+W3s44y+nz9u092Dy6cYkskbYqVJRMUVVxM6pJYtnIJPVIvGMmm+m9YX/xLlC1zNjLa6+UYg7GxBs+hBFdfyzg43mWVIX6N4omvK2fS0EOZZBrnU57qx16MnjYH5KwGYA2ABLNtoAWLey2vrNaY7ri6/Txl4cXByhj37M2Na5t1ZcSde7Rq7bkUYuLDzCYTSTKueMtiJ2YO8YkANnySJGiXK8Gex8enxitFAvRjO2ZVVSWAZpGCaldhre/8orneUY4IUnjR8qLhyyYYTyGRrzxtmc6xgMEDFRY5ctyTell2X4boznW9/5n/nt3S5T5QxHTSK0zKpiiK4ePpllAJGRS1sykM3XYG9ja+1ulZcXbGBTBeNehTJK5kR1KmNPrGy5zG1ydybgnWucwvJ0RljUGeGN/JoVeN16WZXEkyu53ABAUZdWK+Gm1NBhZc6vBiD02Jh6kgeNos6OhMb7s1o2Nje99L3qY7M5j7ca9J7z8LmMxGJMr2xECosrLdQA0XR4WQusik9ZUdoybZiSwO2lYWAnxcsixtiE6Q9GjKslnWNZHeaUjOAVsFFxqV2AsbvPNEUaTyOZyIsVOM1klhDzdGbC2qKuZrkEgg7DYHJPJscWFV5YCgnzATg3kw0LIQZHUda0jdKVYmwVhqLWJsscZMbLO/wCJ6fv89GvisRJiJS3SDCur547SO0U8SFmPRIukiGMh78SwAsLV6ByNGjYeJujyBo1YK/XdQQCFZjcsQOJNeV8lcoCYXKzSP07SYQKbjDpDKFETZVJvYKdrG0YuLm3rXJkhMMZYEMY1JB3DFQSD3G96vG7cXjZMZjj7fPm/X7DeTJ5q+6P2p/Jk81fdFEpVTzA/Jk81fdH7Uhhl81fdFEpUBzXq/AUqelQe2/h+wv3V+AoooWG7C/dX4UWmRUqVKkCpUqVAKlQsRiFRSzsqqouWYgKB3knQV5Tz2+mULeLAdZtjOR1Rrb6tSOt95tO4HcB6d9zm544fAj65+uRdYlsZGHfbgt/tGwrx3nb9J2JxV1UmGM//ACo2IJH/AIjjrMfAZR4Vx8uNdyzyOXdzdnYlmY+JPC17UEGrmKoi5LHU78Nu6vYPo+5H6Pk5HI1kyuN+yWkcN4kiw8LCvIgbd2x+R88K+h+RYgMBhwNhh4gP/wCAP71h4jjTXp9qycbEgAMgcxqrB0VjkdGUg510DBbl7b72rm+To8QMRCFVIyn8HpJ5RJGpTMuKGti4ik1YmxUA2sLDtcfg8wNvG3fbKda4DlvDRx2nnE0xZ8hXh0YVCilt8uYOl98s2XUVzdPP/bXpdO7mvf582PyjgemeJfKXcpn6WNoxE6iJ2RUyr1bBn77gMPADThwOSAKBq4Cjvy8fbe3tq6EdpZ8y4cASM2aInMTMsTgyqb5GKKrG1r92lbuC5PAIY7jbw7v39JPdXfhw5vEZbu/8f2YHK7MvR2EzPEnS5YD1mZyYFVhwS5Zs3DIRY3FYuJjljTEIIxh0jwWHYNJEruqZOjdJGQAF3AII8BtW3z3kVUYNiBErxooToy3XjnaUuWQZlAVSLDio8KwcUmGlxOJOWZg8SMZTIcnRTLeSYLJZhlNsosbnQ8KxzvfTt8PP0bs/p95+J/LW5GwsymAZsMsheRyZoiJJVw56HpwNBGBFnCjuIO5NWMTiZY1zNi4wglxcwzESrKmZRGQ+vRkNMgC8MxINRwQjTyZ+hxcn1EkueQrIkhmi6VlkZgLBSgsVtw9dbC4NSuHYYGJUkRWN2tEwOH6eUgG/QrnWEB2IIAIstzcK2c6/pPv70PHK7xPGuLeUkxwCEALIfJ4l8oEUjDrizXDGym7aG96hEQ4YYM9Zh0Jw5IjfDwIpSO7NexjlDSX2OcebcGxUTWi6eBMMGMmJc5uk6zYmE5IXAOUyIHURg2OfWt7kvBPYNOFad0s7hAvUzvIEKtrdi2Yrtfq7KQYzuk5dSY4cbv7f254/MLkjk9YI8qWLHtuqhBI5VQSFGiAgKT32BO9hrwMy/aK/a7tPEf44imjw53/DU78Lnc/rvU8t+493EX84+Avp/nTn3ZduS3fPfay3LgjRnmIVEXMznSwGtyOBI1A31FZ3Iv0j4PEyCNJGR2ICiVDHnJ4KToT4b/p5Z9JnPDp5fJ4ieihNnN/9WRd794VtBwJue63HRS2Hff4fIru6ctm65M5N9n1WDT15XzA+kg9XD4tyQbKkzHUHYJITuDsH3uQG4GvUwaqxm5ulT0qQb+G7C/dX4UW1Cw3YX7q/Ci0EVNT0qAV6z+XuWkwmHknk7Ma3texY7BRfiSQPXWhXkv07c4QEiwaHVmEsgHmr2F967epe+g44PnTz5xGPY9I9oxqsSE9GvcbfaPi1/C1c0w18T7aSkAW4/OlRDbmrUNIRbw4VJG0+NB4VPh8+2qNJpPgfhX0dyQScFh/GCL8IV2r5si29v6V9Ic3GBweGN9DDH/atb01yeI4n7tMOVqVdD8k6ba+n/pXJc5omWOJosiP0qkM2ka5xMCWudgACB3oldkI729vjt86VzfO1GXDnI6o6yQ5XbRFJky9Y2Iy2e17farl77jq6dmwebcMUkwyNO7NhsMXlmBHSxhc/SqzEsWZ2VSDtlNq7NsNpesHmjDJkjzBI08njVYUfOIlWSbLc3OpjKgnYlT3V1JWvQnDHrZ7y/Hb34cXzxeVEQxFNZIy2d1UtaVWKjP1cuUkt4A3rnsV0nS4g9PE6ouVjJhzHBECyKql1v0hCzuqi+127q6Pn5g0k8mV4VlzTlCWz5I0ZCXJZDdbhR1uFieFcvCqTQzu6SytJkuuDB6KIOA4YX3crDGCSNARYb3zy5eh4fX+nP+vf57NzGxSLnD4qOEeRwwloSCIpemCnLBcZUswuwy6eis2XoHEkjy4ly2CBDx5iJExDTJmMOnVTMpOyki9thVzGBmbEyYPCorhSRMBldf4RJEOTVTIWl0BFrA3tarzwzNOVLwpnhTMERkxGHgtmCBgLWLq62369u6i6ncsctd9+n2n8b+fdHknkxGYzo8kkbLEIwzsYpDHHH9eI2F0KlCBe9rNuLiuigh1v6ydrk2ufTUsLh79a1hawHmqDp7bA+gCrOX2Vz633rjz6lyoMlgPV+Fv1+dxXHfSJzv8AI4eiiIGIlGnHoUvbpO699B4k7AWro+WuVUw0Mk0psEufFiLAAA7nMQo8TwA08B5Z5UfFTvNKes52BJCKNFjXwVdL8d+NX0+n5r34Z3LTNYbAcdPVRHPWA7rUoVuxPAUkN39dd8ZNBT+IsRwO+h7969p+i/nWcRF0ErXlhAsxN2kivYE97KeqT4qdya8UB0roeZXKpw+MgkvYdIqN3ZJSIyD4AkN/w0WbiK9fvT1PoW8359tNWWkt3Ddhfur8KLQsN2F+6vwFFpEVKlTGgKvK3KCwQySv2Y1LH1cPWbD118xc4uVXxWIknc3aQkjuVBooF9QPDgDavUvpl5yhkXBo1rnPLY6hR2UNu/tW7gvfXj0pBOnyKqT1VFZo7VOMaU0sd7ijKltqrQRN6hM1GZarS0VQsA0Hpr6B5jTE8nYW+n1UIGt/sBb+uvAEFste3/R3iycDhgdgoHd2GiFtfEt7K5vEcRfTdhFsPnw1rB5xBhDIUbIyKjqxF8pWQG5vvsTr+lbscgsL/wCO79PwqpyhCDG4ABJjOh2NiWHf5x4H8K5rOG85V/o+ig8mBgLOAWj6RkZMypLIUAB+yoewI4aG1dQwrH5oiU4GDptJTGM1xbW53A01Hd31qysQD3gfjXdjwx63fqZfm/y4HnpiC8+RI3lMUPZE4gj6TFN0SZr2zMI0dh3X2FAgjmEMpSTCoOmgVOjkCMehIUxyStYsRGY9xxqvyzJ0uIdb4hwZ5cn1P8PAII5MNmYntgOxe4N9FHGnwk2FeNgIWkDY9Q/TxgMi4ghCFK69YqNTUXl6nTnlwnb2+d6WPxEDtiQ+IkxLqspWG7RPmGIRxHG46tl6PgeOlq6vkjkwIgTrbDNnYu6r9lC3Ei9rj+bzax+QhNI+eVFhRI1Q4cZTknDuWKm3ZIIa19Q4GuldZhorDXtHUnXQ28eAGn48axy/Vk5uvnqeSX5/Aqr8/PChYiX8AbnusN/SB+JAoksuUE/Pfr4DeuL+kTnKcLhiENppuqm91Frlj4qDf7zr3arL/jHLL6uH+kvnP5RP0Mf+lASu9w8o6pP/AA6qPHMa4x9rD10m8NhUo1J17q7sMPLNRO+5RrYfOooeDJLe2i4iSwNvn/FQ5OQa1aatINL0XMQrW0OUkHuIGYH2gUkHwp5RZW+635TQT3vy+SlQ6VZpdNhuwv3V+AolVcNiVyqL62UW8bAeuhYjl3DopZ54lVSAzGRQFJNgDrveoLS/XJ8/uey4GEhSpncdRDrlGo6VhxUW0HE2Hea5/nV9MEaBkwY6R9umcHolOuqrvJqB3DXcjfx7H8oSTO0krl5Ha7MTcn9hwA20HdTkORPGYsyMxYks5LM5PWck3JJ4mqTJUwKZhWhhHf0USOoAb08Z3pbOCldKqEXNW79WgxjrCkdEdNvn52r1n6OcRfBKNB0ZkXQa6tNID+X2V5VJXov0bSAxsl7fXA37haAf834CufxP0NOny9MjJufhr4esfjtQuUL2sDa4YcOOns4+yp4aUsA1tSqtvxKgkC/iT7BUMS1ipP8AMPdAfX2H2eFcvpGl5a/JeFSKGOOMWREVVBNyFAFrk76UTEvYEnYa+oa1Hk4/Ux76Io11OgtqeJ0qrzge2HmOVm+qk6q9tuo3VX+Y7Cu+cOad8nmZdmlQtJDJIY1Pk8DWR5pcauIOcWIKWCM7XBO2tjW75LiyoXyl1YYyboyoSVHRj0gdmJORVCsRcXFzYG9qx8bI0bTErFhUWWBTI0WWQw+T9MUEir1nvHckG62BGtq6TkPkuOLM8MYTpWtGLuxKAsEZi2tyCWIPZ1HE1hnnqPXzswm59vSX5z92vyfg1XKqCyR3sNBdySzGwAF9S3AZm8BWoot87+OnptUMPCFUKu2w29ZPjfU+NLEy5VJ9X+fiPXSk8s3Xl27vZU5QxAAJPZQEkkgA+k8AT+AavAednL5xeKeW917EfD6sEkHXbMSWt/NbhXo/0qc4+hg8nU2kl0a24S3XPgLWjHfma2xrx2V9a06OPfzU8r20I/WsPHWjFraChxR8ae9664kPEnhRMKOqfGgy93fRkPV9VCavQLpwp8UOox/lb8ppol0psSOo4/kb8ppk91uKVNalWRPIsV9I+OgxU6JOWRMRMoSRRIoUTOAuuoFgBoRasTF8oI9smHhgOuboukyyAi3WSR2AI3uLb1X5yYb+KxLD/vOIuP8A9iSqEM3A+o99KT3C0klyRbTh+1NPD1bjccKHberiNcAjiPCtNBSim19NSlNCmXKxHAG4+fCpSteoM6DSojY1JNhQr6+ugx2NlFNANajM3CpYc3oA09dp9HEwzy626qt7EkOnrRa4mZtR6a6/6Of9aQWF+h+GZf8AnrLrz9FaYfU9gw2gA7rj3XI+f8VHGJtrbrHx3QgaH0aA93pqWHYa8LtJbuF5L319P41Oc6X17afi1v8ANcOuzfbV5O/01HcLewkVR5zn+GmOYIBGSXJyhdO0TbS1qs8kSXiBOnWfx2kccQPnv3NbnCw6CbMocZGJVuywA1DW2HjXfjw5cfqcFgOTIZ8RIoOIky4vVpHzKehIkEg0s2bpAMvcF4XruMOlyT6VX1CzH4JfuU1lc3uT3VWeToxNiGLOyKVVtgDr2urrfTUgDQ1vRx8Bt8NLC3ja2via5debLbr6/U8154HVtNPnvPxNUcdj0ijeV2CrGp6x2UAXLHTgNfEkcdKtzPoAN20Hz6fwBry76WecWi4WMnz5NRqoN0Gm2ZgWN/NXvqvqunPPdwHOTls4qeSZgVzEWXiiAWRfSBv4s1ZUS3NNKbm3zarMS2ruk1NRPPdNtt6SbVGXu+RTsbd1UVCy34/PhTodT6h7aje1Two7+8U01pRjSoTdl/ut8DUl0oeIPVb7jflNAe8XpVG9KsyeC8um2LxPccRP7enkrDmWx+fwrc50D+JnP/1M4/8AXkrFlO9F4IeKTarWHa1x3G49FZsDbjv1qys1te6njexo409a/wA70MPQ3a41pR62qAt8KFEetU5GoCNrTpiSNoT30bDLp6RagYg6gVZQ2oOGm3HzrXXfR1ri0B0BWx8R0kXDjXJNuPSK6LmfNkxMZ12NvStm/wCWs+pN41eP1PZ+SDmiQnj8SkZ1007R+dKvT6IT6/YQeGvs8azuSHGS3mm3q6NF+Kn2VpSHqkeB8K8/Hh0XkTkqULGw7nN9ANWRHO2h1e9+81X5RkuMmtmBLnUZYx2gCLattv5x1ANUeT8eFbEAnqJ0b3v3xhCBc73QD0mrOHw5btA3Y9JICNv+zgvbUAbjXY62auy56wmvVh5dVe5PTS5GUsB1cuXKo7K22FhYkerhVh7W+Pq4n0D40wA/W+nzxoMza2Jtpdtb9Ua/r+NZ2yQa3VDlvldYIHmluAFJuN7aAADfMzEKPEivnzlXlBpZHlk1eRix9OgAHgAAo8FrtvpQ5yGWboFPUiIL2NgZANF8MgNj/MTxWuAjXMb7AfGt+jjruWVNh4tzxNGA1prik2166UkWufR+NSteoxrYa8daKi5vRTKq8i6VPBfrTYk+FEwS0FV40Kbst91vgaMfn091Am7L/db8poD3e9KmvSrMngXOeT+JxHhiZ/771kSj4Voc5z/FYn+pxH9+Ss4m9FAcTWNFkbSgcaOVpQItUsPvUWFSgNIJSGowjWoyHWpR6AmmZla7X8athrkVTiUkgAEkm3eSe6ul5I5nzSEGT6tN9bFz4BeH/F7Km2TleGNvEZJ76vcnz5XU9zD2NofwJ9ldzgua2HQAdGHNrEuS9/UdB6BWphsCqHqIqfdUL+IsayvUjpnQvNdFzMHT52zG6lSdB2iZLjXauobktSLEtt32v7K57mItmxA/+17T0v6W9ldFynjOjS4sXbqopsMzkaDfbcnwU0sccccWHUuXnsjCbARrM2S5AyBwSzZpBdkA4aBySdRdkB7NaMcRGl77m/eeJ9ul+5RVTCxWsu9iTcjtSMSzyEDbrEt33PjV1G9n4211PjWFylXqiO4Av7fE3+fwrlee3Oc4TD2U/Wy3C6cSLgnawUdb3RW/yhilRM79VEO7beljwHidx6RXhPOznE2LnL65bZUBtcLckse5mNz39kcKvDG55d+E8RkSksbXPie8+PeTf8ak8Z2HyalClhp/n00R7W7/AN67pGewEwxvbTxokkWw0FEg9G4+NSy8aotgmL9vRRQlha3+KW2vzeiRra1+O9MlPGpYeupYH26VHlHtCp4bjwHGgLLD5+fRQcT2G+63wNEYH96r4w2jf7jflNBve6VNSrNL565yN/F4r+qxH9+Ss7NV/nIP4zFf1WI/vyVRR7b+2pCD0cNpUMSul6eLaiBE1FGqRoamgJk1J20AoYrR5vQB5ut9gZgL21BGvqvept13Vjj5rpu82+S+hZXdc0jbL5t7aenvPD8a7rDxG2ttd64+PGMsgdfs9XWuswmJZghsOt47Aak1y27u3p4YzGai1h8RfQix8LEGrEJ/6UCOE1chgvr+tCnQczNGn9ER/uj9KNisaXkdxcqhMUY4M2nSPbjr1Bp9l7dqsbCcpNGzRR26SWPqnTqZX1kN/sqGY+o1pQxZMhsxiCZALAnU6N4Fidhc3JttTzy/TqOLLHWdtExuNjw8JklbKiDU76cAo3LOw0G9su1eecqfSvK11giWMG/Wcl5OFuzZVPH7VZn0l86TLP5Op6kDHN4zEENtuF7Ivxzd1cV0/rNX0+nNbqLW1yzzjnxJBnlaS3ZU2Cr6EAsNNNr241lRgnfUnc+FDB4nerETAV0yM9jqAKFijr87UdxpVTNdvAVokdH0+dqJG4INvZVR5bbX38TTYdiCT37UwvKvfv8ACmTT1euopJm1491Nn1Pz6qCUMRJd/nvq3hnFZrt1quxUGtsePCqPKD3VvuN+U0WV9LewVXxI+rf7jflNAfQtKlenrMnzxzl/3mJ/qsR/7iSs0GtHnL/u8V/VYj+/JWda4qSSJFNewqCmnO1AOxoa07mmFI0xtTwyFTdSQRxFNwphtQcdNybJnRbm5Yk37yNx+Fb/ACXyllYITe2mu4vp+1Z2F5GMeHicKbqC0hsc3XCkk/yJdUvwYseOhOSbNISbXzXv4cB6q5Ny3s9LC9o7tMUtr1R5U51RYcWY9drBYxcu1+4AEjU2vauO5y86cRh5DFEDGCLCUi7uDa+QkWUAm1xrpwrG5vKytLjGIbyUZ+t1i07HLADcHN1+trwQ1fk7d2efW1dR2WL5/R4Z5Isskkhe2IdCirnj6piiJuSgItnO4W1hrejyl9K+IdSsSdHp1XZizodOuv2c+mhO3CuEW/8Ane/j6aIF76udHGOW9TKnW7cfXv8AGjIANqHnoi1vIgUCpA1Fal8+iqCwH6vz4VWBsPTUpZNKWHGY3PCnKEooram9zw8KRa+n41KSTu/zUc1MI9MQdNOFTGK6uvz40F6i5pkATdvXVxZapxjrUYtqfnhUwRN2uaafWN9uw35TUPGpy/6bj+RvymqN9E6UqalWSXztzk/3mK/qsR/fkqjENDV/nIf4zFf1OI/vyVnIaRGakdjUmFQH6UjRvTCo1JdqAma0eb/JgxGIiiZgoZt7XJtqVAG5IBrOIrouZwyHFYj/ALvhJSp2tJKpiQ37+sanO6xp48j8s89mOdMPZEOZOktZ2U3D210zXPeQDasHBcsyxEFTe3frtrbxFV0TShNSx6eOM1pd6mW97a/L/OV8X0edVXJm2JJZmy3Y327IqwW6PkxACP4jFyF9ASVw8UQTXcDNM5rAXevQMTy9HiOQuhRFWTDHDq+YLrmkYCSEjXN1Rm+81ydDRl2129StuV3XCgmprUBRQK0SWaiq1DtUlpwDhu/SmD9/s/X00Et3UkUmqAo1/fu8BRS42FDQcKcLTM+aoFzTvpQmoNImnB0NJRUGfQ0QqbC71JjbWo4QVGZr+2nIWhhvTzN9W/gjflNBQ0SbRH+43wNMPoulT5DSrInztzk/3mK/qcR/fkrOStHnJ/vMV/VYj+/JWaDrSI7CmQ1JqgKRhmpR1BzrU4RQQrDSt9H6PktgNGxOJUE98cd8oP8AxLKfWtYD+z9K3+c944MDARbLB0p//NaQDbhmI9ZqM+9kXj7sIHSgvVgUB960qTAV0HICHyXHHWxhUb72zSbZgTYoDx3vYkCsBRXVcgKBydjSSAWDAAtqcsSnsiQE9o6lGHiNQcupdReLmgamtDBoi1qkQVEtSvTxpTBIt6s2qAolXD0G7U5kpiajGOHGgz376bLU7Ux9FAiN6E3GiGhnj6BSKiYcWHz3UN++ix9knwPwoTiqI6Na1TxPYb7jflNBBokvYb7jcT5pogfSdKoXp6jRPnXnH/vcV/VYj+/JWaa0ucZ/jcV/VYj+/JWawqSSY6VAmpjahHelQg+9GhoTiixiiGkYyxyru3VHpbQfia6H6QcRfGleEaIgG1luzKPcZap818H0uNw6f+MrHhpGekP4IaDzlxvS4udxsZCo+6gEa/8AlQVF75/hXGKmuxoDGipsaE1aVKS12HNma+DeIbvO8drte0uDlIIAe3aiAPVG46x2HHg16Pzb5OWHDw5w4kceUst1XqrKEjd89wi5W7RVrpJJYEkEYdaySbXhLb2edRtt40Y0TlHk5oJWiYgtHYErqp6qtcHiNd6Dmred4gWOnWhI1TzU1DZhSJoYOtTDVUB1XvqF7GiC9DtVUCMaiRUl2pGkYbi1QA+FTkoaUEMdFoL0aXRfX+9Aeika9SlPUf7jflNRFKbRG+435TQH0tmpUqVQl8585B/G4r+qxH9+Ss5qv85ZB5birkf7rEcR/wBvJWb0q+cvtFIJZqiKiZR5y+0U4lHevvCkDtrRI1oJdfOX2iiCVfOX3hTgdVzCg+vml1+owkslxuC2WK/skf2VyWe5udzqfTqfia6rmziOjwPKUgYWMUUO4+2zfrl9lco0guNR7RWc+q1d4WEOnpoTVISrbtL7RQ+kHnL7wrRIl66XB85DJ5V5RJlEmE6NAgyIJYSjwAItgtir2OwLk8a5fpV85feFSMq+cvvCpuMpy6aHKvKhxEnSMqIciJlQELZFyiwN7acBsAANKq3oQmXzl94VLp185faKqak7DaV6kDUFnXzl94U5lXzl95f3oAuapq1CGIXzl94fvTidfPX3h+9XKY6tUgaEuITz195f3pHEJ56+8v71QEqVBbEp56+8P3pjjF85feFLZnJ3pohQziV85feFTTEJ5y+8KCGnXqj0/pQL60WfEJZesnH7S/vQPKE85feFPYpwDTT9hvut+U1E4hfOX3h+9KfEKVYBl7LfaHmn96CfTNNSzjvpVmRHf1n41I0qVQRqVKlQD01KlQDx7N6viaQpqVROaq8GanNKlWiSpjSpUgVMKelTgPUKVKgEac0qVOKIUjSpVSTGnp6VSo1PSpUyR404p6VFBGovsfRSpUhOGnSpUqa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http://4.bp.blogspot.com/__nv5rS-u9Bg/SZw58vNHiSI/AAAAAAAAA0c/xpa5T1OPEZA/s320/%D8%B7%C2%A8%D8%B7%C2%B4%D8%B7%DA%BE.jpg"/>
          <p:cNvPicPr>
            <a:picLocks noChangeAspect="1" noChangeArrowheads="1"/>
          </p:cNvPicPr>
          <p:nvPr/>
        </p:nvPicPr>
        <p:blipFill>
          <a:blip r:embed="rId2" cstate="print"/>
          <a:srcRect/>
          <a:stretch>
            <a:fillRect/>
          </a:stretch>
        </p:blipFill>
        <p:spPr bwMode="auto">
          <a:xfrm>
            <a:off x="4648200" y="1066800"/>
            <a:ext cx="4495800" cy="5791200"/>
          </a:xfrm>
          <a:prstGeom prst="rect">
            <a:avLst/>
          </a:prstGeom>
          <a:noFill/>
        </p:spPr>
      </p:pic>
      <p:pic>
        <p:nvPicPr>
          <p:cNvPr id="23566" name="Picture 14" descr="http://news.nawaret.com/wp-content/uploads/2010/06/abdallahruwaished1.jpg?9d7bd4"/>
          <p:cNvPicPr>
            <a:picLocks noChangeAspect="1" noChangeArrowheads="1"/>
          </p:cNvPicPr>
          <p:nvPr/>
        </p:nvPicPr>
        <p:blipFill>
          <a:blip r:embed="rId3" cstate="print"/>
          <a:srcRect/>
          <a:stretch>
            <a:fillRect/>
          </a:stretch>
        </p:blipFill>
        <p:spPr bwMode="auto">
          <a:xfrm>
            <a:off x="0" y="1066800"/>
            <a:ext cx="4648200" cy="5791200"/>
          </a:xfrm>
          <a:prstGeom prst="rect">
            <a:avLst/>
          </a:prstGeom>
          <a:noFill/>
        </p:spPr>
      </p:pic>
      <p:sp>
        <p:nvSpPr>
          <p:cNvPr id="6" name="Rectangle 5"/>
          <p:cNvSpPr/>
          <p:nvPr/>
        </p:nvSpPr>
        <p:spPr>
          <a:xfrm>
            <a:off x="1524000" y="381000"/>
            <a:ext cx="5469767" cy="369332"/>
          </a:xfrm>
          <a:prstGeom prst="rect">
            <a:avLst/>
          </a:prstGeom>
        </p:spPr>
        <p:txBody>
          <a:bodyPr wrap="none">
            <a:spAutoFit/>
          </a:bodyPr>
          <a:lstStyle/>
          <a:p>
            <a:r>
              <a:rPr lang="en-US" b="1" dirty="0" err="1" smtClean="0"/>
              <a:t>Deshdasha</a:t>
            </a:r>
            <a:r>
              <a:rPr lang="en-US" b="1" dirty="0" smtClean="0"/>
              <a:t> 		</a:t>
            </a:r>
            <a:r>
              <a:rPr lang="en-US" b="1" dirty="0" err="1" smtClean="0"/>
              <a:t>Besht</a:t>
            </a:r>
            <a:r>
              <a:rPr lang="en-US" b="1" dirty="0" smtClean="0"/>
              <a:t> 		</a:t>
            </a:r>
            <a:r>
              <a:rPr lang="en-US" b="1" dirty="0" err="1" smtClean="0"/>
              <a:t>Ghutra</a:t>
            </a:r>
            <a:endParaRPr lang="en-US" b="1"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t2.gstatic.com/images?q=tbn:ANd9GcSmlJpA0N9Pg2_yC1vNvUNJ_Br95Fs1CQ9T93YRzWYFXZpXIkn_"/>
          <p:cNvPicPr>
            <a:picLocks noChangeAspect="1" noChangeArrowheads="1"/>
          </p:cNvPicPr>
          <p:nvPr/>
        </p:nvPicPr>
        <p:blipFill>
          <a:blip r:embed="rId2" cstate="print"/>
          <a:srcRect/>
          <a:stretch>
            <a:fillRect/>
          </a:stretch>
        </p:blipFill>
        <p:spPr bwMode="auto">
          <a:xfrm>
            <a:off x="2983523" y="1295400"/>
            <a:ext cx="4255477" cy="5029200"/>
          </a:xfrm>
          <a:prstGeom prst="rect">
            <a:avLst/>
          </a:prstGeom>
          <a:noFill/>
        </p:spPr>
      </p:pic>
      <p:pic>
        <p:nvPicPr>
          <p:cNvPr id="58372" name="Picture 4" descr="http://l.yimg.com/g/images/spaceout.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58374" name="Picture 6" descr="http://l.yimg.com/g/images/spaceout.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58376" name="Picture 8" descr="http://l.yimg.com/g/images/spaceout.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
        <p:nvSpPr>
          <p:cNvPr id="7" name="Rectangle 6"/>
          <p:cNvSpPr/>
          <p:nvPr/>
        </p:nvSpPr>
        <p:spPr>
          <a:xfrm>
            <a:off x="3886200" y="381000"/>
            <a:ext cx="2971800" cy="369332"/>
          </a:xfrm>
          <a:prstGeom prst="rect">
            <a:avLst/>
          </a:prstGeom>
        </p:spPr>
        <p:txBody>
          <a:bodyPr wrap="square">
            <a:spAutoFit/>
          </a:bodyPr>
          <a:lstStyle/>
          <a:p>
            <a:r>
              <a:rPr lang="en-US" b="1" dirty="0" err="1" smtClean="0"/>
              <a:t>Abaaia</a:t>
            </a:r>
            <a:r>
              <a:rPr lang="en-US" b="1" dirty="0" smtClean="0"/>
              <a:t> - </a:t>
            </a:r>
            <a:endParaRPr lang="en-US" b="1" dirty="0"/>
          </a:p>
        </p:txBody>
      </p:sp>
      <p:sp>
        <p:nvSpPr>
          <p:cNvPr id="8" name="Rectangle 7"/>
          <p:cNvSpPr/>
          <p:nvPr/>
        </p:nvSpPr>
        <p:spPr>
          <a:xfrm>
            <a:off x="4876800" y="381000"/>
            <a:ext cx="857479" cy="369332"/>
          </a:xfrm>
          <a:prstGeom prst="rect">
            <a:avLst/>
          </a:prstGeom>
        </p:spPr>
        <p:txBody>
          <a:bodyPr wrap="square">
            <a:spAutoFit/>
          </a:bodyPr>
          <a:lstStyle/>
          <a:p>
            <a:r>
              <a:rPr lang="en-US" b="1" dirty="0" err="1" smtClean="0"/>
              <a:t>Malfaa</a:t>
            </a:r>
            <a:endParaRPr lang="en-US" b="1"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14sNt1ajMyw/ThJ7Rbcoo-I/AAAAAAAAAWg/ixPK5BBvVko/s1600/kwnewz.gif"/>
          <p:cNvPicPr>
            <a:picLocks noChangeAspect="1" noChangeArrowheads="1"/>
          </p:cNvPicPr>
          <p:nvPr/>
        </p:nvPicPr>
        <p:blipFill>
          <a:blip r:embed="rId2" cstate="print"/>
          <a:srcRect/>
          <a:stretch>
            <a:fillRect/>
          </a:stretch>
        </p:blipFill>
        <p:spPr bwMode="auto">
          <a:xfrm>
            <a:off x="152400" y="1371600"/>
            <a:ext cx="8839200" cy="5257800"/>
          </a:xfrm>
          <a:prstGeom prst="rect">
            <a:avLst/>
          </a:prstGeom>
          <a:noFill/>
        </p:spPr>
      </p:pic>
      <p:sp>
        <p:nvSpPr>
          <p:cNvPr id="3" name="Rectangle 2"/>
          <p:cNvSpPr/>
          <p:nvPr/>
        </p:nvSpPr>
        <p:spPr>
          <a:xfrm>
            <a:off x="3360056" y="212179"/>
            <a:ext cx="5222507" cy="83099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400" b="1" spc="50" dirty="0">
                <a:ln w="11430"/>
                <a:effectLst>
                  <a:outerShdw blurRad="76200" dist="50800" dir="5400000" algn="tl" rotWithShape="0">
                    <a:srgbClr val="000000">
                      <a:alpha val="65000"/>
                    </a:srgbClr>
                  </a:outerShdw>
                </a:effectLst>
                <a:latin typeface="+mn-lt"/>
                <a:cs typeface="+mn-cs"/>
              </a:rPr>
              <a:t>Middle East, bordering the Arabian Gulf, between Iraq and Saudi Arabia</a:t>
            </a:r>
          </a:p>
        </p:txBody>
      </p:sp>
      <p:grpSp>
        <p:nvGrpSpPr>
          <p:cNvPr id="4" name="Group 3"/>
          <p:cNvGrpSpPr/>
          <p:nvPr/>
        </p:nvGrpSpPr>
        <p:grpSpPr>
          <a:xfrm>
            <a:off x="113291" y="14514"/>
            <a:ext cx="3199733" cy="1050428"/>
            <a:chOff x="113291" y="14514"/>
            <a:chExt cx="3199733" cy="1050428"/>
          </a:xfrm>
        </p:grpSpPr>
        <p:sp useBgFill="1">
          <p:nvSpPr>
            <p:cNvPr id="5" name="Rounded Rectangle 4"/>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6"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7"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8" name="Rectangle 7"/>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2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صور عبايات 2012 أحلى عبايات 2012"/>
          <p:cNvPicPr>
            <a:picLocks noChangeAspect="1" noChangeArrowheads="1"/>
          </p:cNvPicPr>
          <p:nvPr/>
        </p:nvPicPr>
        <p:blipFill>
          <a:blip r:embed="rId2" cstate="print"/>
          <a:srcRect/>
          <a:stretch>
            <a:fillRect/>
          </a:stretch>
        </p:blipFill>
        <p:spPr bwMode="auto">
          <a:xfrm>
            <a:off x="2209800" y="1066800"/>
            <a:ext cx="4549140" cy="54102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دراعات كويتية روعة"/>
          <p:cNvPicPr>
            <a:picLocks noChangeAspect="1" noChangeArrowheads="1"/>
          </p:cNvPicPr>
          <p:nvPr/>
        </p:nvPicPr>
        <p:blipFill>
          <a:blip r:embed="rId2" cstate="print"/>
          <a:srcRect/>
          <a:stretch>
            <a:fillRect/>
          </a:stretch>
        </p:blipFill>
        <p:spPr bwMode="auto">
          <a:xfrm>
            <a:off x="5867400" y="0"/>
            <a:ext cx="3276600" cy="6858000"/>
          </a:xfrm>
          <a:prstGeom prst="rect">
            <a:avLst/>
          </a:prstGeom>
          <a:noFill/>
        </p:spPr>
      </p:pic>
      <p:pic>
        <p:nvPicPr>
          <p:cNvPr id="60420" name="Picture 4" descr="دراعات كويتية روعة"/>
          <p:cNvPicPr>
            <a:picLocks noChangeAspect="1" noChangeArrowheads="1"/>
          </p:cNvPicPr>
          <p:nvPr/>
        </p:nvPicPr>
        <p:blipFill>
          <a:blip r:embed="rId3" cstate="print"/>
          <a:srcRect/>
          <a:stretch>
            <a:fillRect/>
          </a:stretch>
        </p:blipFill>
        <p:spPr bwMode="auto">
          <a:xfrm>
            <a:off x="0" y="0"/>
            <a:ext cx="3276600" cy="6858000"/>
          </a:xfrm>
          <a:prstGeom prst="rect">
            <a:avLst/>
          </a:prstGeom>
          <a:noFill/>
        </p:spPr>
      </p:pic>
      <p:pic>
        <p:nvPicPr>
          <p:cNvPr id="60422" name="Picture 6" descr="دراعات كويتية روعة"/>
          <p:cNvPicPr>
            <a:picLocks noChangeAspect="1" noChangeArrowheads="1"/>
          </p:cNvPicPr>
          <p:nvPr/>
        </p:nvPicPr>
        <p:blipFill>
          <a:blip r:embed="rId4" cstate="print"/>
          <a:srcRect/>
          <a:stretch>
            <a:fillRect/>
          </a:stretch>
        </p:blipFill>
        <p:spPr bwMode="auto">
          <a:xfrm>
            <a:off x="3048000" y="0"/>
            <a:ext cx="2971800" cy="6858000"/>
          </a:xfrm>
          <a:prstGeom prst="rect">
            <a:avLst/>
          </a:prstGeom>
          <a:noFill/>
        </p:spPr>
      </p:pic>
      <p:sp>
        <p:nvSpPr>
          <p:cNvPr id="5" name="Rectangle 4"/>
          <p:cNvSpPr/>
          <p:nvPr/>
        </p:nvSpPr>
        <p:spPr>
          <a:xfrm rot="20788913">
            <a:off x="2544736" y="363354"/>
            <a:ext cx="1200394" cy="400110"/>
          </a:xfrm>
          <a:prstGeom prst="rect">
            <a:avLst/>
          </a:prstGeom>
        </p:spPr>
        <p:txBody>
          <a:bodyPr wrap="square">
            <a:spAutoFit/>
          </a:bodyPr>
          <a:lstStyle/>
          <a:p>
            <a:r>
              <a:rPr lang="en-US" sz="2000" b="1" dirty="0" err="1" smtClean="0"/>
              <a:t>Darraa</a:t>
            </a:r>
            <a:endParaRPr lang="en-US" sz="2000" b="1"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0.gstatic.com/images?q=tbn:ANd9GcS9De90GBQgW25j6JXWwd07_e5TUWb6ol2kJWMqa8kSuRtVCUfwAQ"/>
          <p:cNvPicPr>
            <a:picLocks noChangeAspect="1" noChangeArrowheads="1"/>
          </p:cNvPicPr>
          <p:nvPr/>
        </p:nvPicPr>
        <p:blipFill>
          <a:blip r:embed="rId2" cstate="print"/>
          <a:srcRect/>
          <a:stretch>
            <a:fillRect/>
          </a:stretch>
        </p:blipFill>
        <p:spPr bwMode="auto">
          <a:xfrm>
            <a:off x="4267200" y="0"/>
            <a:ext cx="4876800" cy="3352800"/>
          </a:xfrm>
          <a:prstGeom prst="rect">
            <a:avLst/>
          </a:prstGeom>
          <a:noFill/>
        </p:spPr>
      </p:pic>
      <p:pic>
        <p:nvPicPr>
          <p:cNvPr id="61444" name="Picture 4" descr="اجدد صيحات ازياء محجبات اروع"/>
          <p:cNvPicPr>
            <a:picLocks noChangeAspect="1" noChangeArrowheads="1"/>
          </p:cNvPicPr>
          <p:nvPr/>
        </p:nvPicPr>
        <p:blipFill>
          <a:blip r:embed="rId3" cstate="print"/>
          <a:srcRect/>
          <a:stretch>
            <a:fillRect/>
          </a:stretch>
        </p:blipFill>
        <p:spPr bwMode="auto">
          <a:xfrm>
            <a:off x="4114800" y="3276600"/>
            <a:ext cx="5029200" cy="3581400"/>
          </a:xfrm>
          <a:prstGeom prst="rect">
            <a:avLst/>
          </a:prstGeom>
          <a:noFill/>
        </p:spPr>
      </p:pic>
      <p:pic>
        <p:nvPicPr>
          <p:cNvPr id="5" name="Picture 5" descr="http://farm3.staticflickr.com/2776/4387149478_30917fbb49_z.jpg?zz=1"/>
          <p:cNvPicPr>
            <a:picLocks noChangeAspect="1" noChangeArrowheads="1"/>
          </p:cNvPicPr>
          <p:nvPr/>
        </p:nvPicPr>
        <p:blipFill>
          <a:blip r:embed="rId4" cstate="print"/>
          <a:srcRect/>
          <a:stretch>
            <a:fillRect/>
          </a:stretch>
        </p:blipFill>
        <p:spPr bwMode="auto">
          <a:xfrm>
            <a:off x="0" y="0"/>
            <a:ext cx="4267200" cy="3581400"/>
          </a:xfrm>
          <a:prstGeom prst="rect">
            <a:avLst/>
          </a:prstGeom>
          <a:ln>
            <a:noFill/>
          </a:ln>
          <a:effectLst>
            <a:outerShdw blurRad="292100" dist="139700" dir="2700000" algn="tl" rotWithShape="0">
              <a:srgbClr val="333333">
                <a:alpha val="65000"/>
              </a:srgbClr>
            </a:outerShdw>
          </a:effectLst>
        </p:spPr>
      </p:pic>
      <p:pic>
        <p:nvPicPr>
          <p:cNvPr id="61448" name="Picture 8" descr="http://t3.gstatic.com/images?q=tbn:ANd9GcRqqLrKz7Yhdg7ED2Z0_DPaOxPLLMxflqiuxo9eugqaZfpCVEGQKQ"/>
          <p:cNvPicPr>
            <a:picLocks noChangeAspect="1" noChangeArrowheads="1"/>
          </p:cNvPicPr>
          <p:nvPr/>
        </p:nvPicPr>
        <p:blipFill>
          <a:blip r:embed="rId5" cstate="print"/>
          <a:srcRect/>
          <a:stretch>
            <a:fillRect/>
          </a:stretch>
        </p:blipFill>
        <p:spPr bwMode="auto">
          <a:xfrm>
            <a:off x="0" y="3276600"/>
            <a:ext cx="4267200" cy="3581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wait Beach 2.jpg"/>
          <p:cNvPicPr>
            <a:picLocks noChangeAspect="1" noChangeArrowheads="1"/>
          </p:cNvPicPr>
          <p:nvPr/>
        </p:nvPicPr>
        <p:blipFill>
          <a:blip r:embed="rId2" cstate="print"/>
          <a:srcRect/>
          <a:stretch>
            <a:fillRect/>
          </a:stretch>
        </p:blipFill>
        <p:spPr bwMode="auto">
          <a:xfrm>
            <a:off x="0" y="0"/>
            <a:ext cx="4419600" cy="3429000"/>
          </a:xfrm>
          <a:prstGeom prst="rect">
            <a:avLst/>
          </a:prstGeom>
          <a:noFill/>
        </p:spPr>
      </p:pic>
      <p:pic>
        <p:nvPicPr>
          <p:cNvPr id="1034" name="Picture 10" descr="http://www.moveoneinc.com/blog/wp-content/uploads/2009/10/kuwait_towers.jpg"/>
          <p:cNvPicPr>
            <a:picLocks noChangeAspect="1" noChangeArrowheads="1"/>
          </p:cNvPicPr>
          <p:nvPr/>
        </p:nvPicPr>
        <p:blipFill>
          <a:blip r:embed="rId3" cstate="print"/>
          <a:srcRect/>
          <a:stretch>
            <a:fillRect/>
          </a:stretch>
        </p:blipFill>
        <p:spPr bwMode="auto">
          <a:xfrm>
            <a:off x="4419600" y="0"/>
            <a:ext cx="4724400" cy="3429000"/>
          </a:xfrm>
          <a:prstGeom prst="rect">
            <a:avLst/>
          </a:prstGeom>
          <a:noFill/>
        </p:spPr>
      </p:pic>
      <p:pic>
        <p:nvPicPr>
          <p:cNvPr id="1036" name="Picture 12" descr="C:\Documents and Settings\Kawthar\Desktop\New Folder\All sizes   Kuwait - Dusk at Al Kout Mall in Fahaheel   Flickr - Photo Sharing!_files\2401229622_b20bc7bded.jpg"/>
          <p:cNvPicPr>
            <a:picLocks noChangeAspect="1" noChangeArrowheads="1"/>
          </p:cNvPicPr>
          <p:nvPr/>
        </p:nvPicPr>
        <p:blipFill>
          <a:blip r:embed="rId4" cstate="print"/>
          <a:srcRect/>
          <a:stretch>
            <a:fillRect/>
          </a:stretch>
        </p:blipFill>
        <p:spPr bwMode="auto">
          <a:xfrm>
            <a:off x="4419600" y="3429000"/>
            <a:ext cx="4724400" cy="3657600"/>
          </a:xfrm>
          <a:prstGeom prst="rect">
            <a:avLst/>
          </a:prstGeom>
          <a:noFill/>
        </p:spPr>
      </p:pic>
      <p:pic>
        <p:nvPicPr>
          <p:cNvPr id="1038" name="Picture 14" descr="http://farm2.static.flickr.com/1421/5110831965_255bc64cac.jpg"/>
          <p:cNvPicPr>
            <a:picLocks noChangeAspect="1" noChangeArrowheads="1"/>
          </p:cNvPicPr>
          <p:nvPr/>
        </p:nvPicPr>
        <p:blipFill>
          <a:blip r:embed="rId5" cstate="print"/>
          <a:srcRect/>
          <a:stretch>
            <a:fillRect/>
          </a:stretch>
        </p:blipFill>
        <p:spPr bwMode="auto">
          <a:xfrm>
            <a:off x="0" y="3429000"/>
            <a:ext cx="4419600" cy="36576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372600" cy="6858000"/>
            <a:chOff x="0" y="0"/>
            <a:chExt cx="9372600" cy="6858000"/>
          </a:xfrm>
        </p:grpSpPr>
        <p:pic>
          <p:nvPicPr>
            <p:cNvPr id="63490" name="Picture 2" descr="http://1.bp.blogspot.com/_uTP7Ct5Gr9s/TMZN_U1pCwI/AAAAAAAAB3Y/DAzVIonASw4/s1600/DSC07140.JPG"/>
            <p:cNvPicPr>
              <a:picLocks noChangeAspect="1" noChangeArrowheads="1"/>
            </p:cNvPicPr>
            <p:nvPr/>
          </p:nvPicPr>
          <p:blipFill>
            <a:blip r:embed="rId2" cstate="print"/>
            <a:srcRect/>
            <a:stretch>
              <a:fillRect/>
            </a:stretch>
          </p:blipFill>
          <p:spPr bwMode="auto">
            <a:xfrm>
              <a:off x="0" y="0"/>
              <a:ext cx="9372600" cy="6858000"/>
            </a:xfrm>
            <a:prstGeom prst="rect">
              <a:avLst/>
            </a:prstGeom>
            <a:noFill/>
          </p:spPr>
        </p:pic>
        <p:sp>
          <p:nvSpPr>
            <p:cNvPr id="3" name="Rectangle 2"/>
            <p:cNvSpPr/>
            <p:nvPr/>
          </p:nvSpPr>
          <p:spPr>
            <a:xfrm>
              <a:off x="5486400" y="685800"/>
              <a:ext cx="2085314" cy="400110"/>
            </a:xfrm>
            <a:prstGeom prst="rect">
              <a:avLst/>
            </a:prstGeom>
          </p:spPr>
          <p:txBody>
            <a:bodyPr wrap="none">
              <a:spAutoFit/>
            </a:bodyPr>
            <a:lstStyle/>
            <a:p>
              <a:pPr algn="r" rtl="1"/>
              <a:r>
                <a:rPr lang="en-US" sz="2000" b="1" dirty="0" smtClean="0">
                  <a:solidFill>
                    <a:srgbClr val="FFFF00"/>
                  </a:solidFill>
                </a:rPr>
                <a:t>Kuwait Aquarium </a:t>
              </a:r>
              <a:endParaRPr lang="en-US" sz="2000" dirty="0">
                <a:solidFill>
                  <a:srgbClr val="FFFF00"/>
                </a:solidFill>
              </a:endParaRPr>
            </a:p>
          </p:txBody>
        </p:sp>
      </p:grpSp>
    </p:spTree>
    <p:extLst>
      <p:ext uri="{BB962C8B-B14F-4D97-AF65-F5344CB8AC3E}">
        <p14:creationId xmlns:p14="http://schemas.microsoft.com/office/powerpoint/2010/main" val="264200851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47027"/>
            <a:chOff x="0" y="-1"/>
            <a:chExt cx="9144000" cy="6847027"/>
          </a:xfrm>
        </p:grpSpPr>
        <p:pic>
          <p:nvPicPr>
            <p:cNvPr id="17410" name="Picture 2" descr="???? ??? ???? ?????? ?????? ???????">
              <a:hlinkClick r:id="rId2"/>
            </p:cNvPr>
            <p:cNvPicPr>
              <a:picLocks noChangeAspect="1" noChangeArrowheads="1"/>
            </p:cNvPicPr>
            <p:nvPr/>
          </p:nvPicPr>
          <p:blipFill>
            <a:blip r:embed="rId3" cstate="print"/>
            <a:srcRect/>
            <a:stretch>
              <a:fillRect/>
            </a:stretch>
          </p:blipFill>
          <p:spPr bwMode="auto">
            <a:xfrm>
              <a:off x="0" y="-1"/>
              <a:ext cx="9144000" cy="6847027"/>
            </a:xfrm>
            <a:prstGeom prst="rect">
              <a:avLst/>
            </a:prstGeom>
            <a:noFill/>
          </p:spPr>
        </p:pic>
        <p:sp>
          <p:nvSpPr>
            <p:cNvPr id="16385" name="Rectangle 1"/>
            <p:cNvSpPr>
              <a:spLocks noChangeArrowheads="1"/>
            </p:cNvSpPr>
            <p:nvPr/>
          </p:nvSpPr>
          <p:spPr bwMode="auto">
            <a:xfrm>
              <a:off x="228600" y="685800"/>
              <a:ext cx="22660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bmk="OLE_LINK2">
                  <a:ln>
                    <a:noFill/>
                  </a:ln>
                  <a:effectLst/>
                  <a:latin typeface="Calibri" pitchFamily="34" charset="0"/>
                  <a:ea typeface="Calibri" pitchFamily="34" charset="0"/>
                  <a:cs typeface="Arial" pitchFamily="34" charset="0"/>
                </a:rPr>
                <a:t>Parliament building</a:t>
              </a:r>
              <a:endParaRPr kumimoji="0" lang="en-US" sz="2000" b="1" i="0" u="none" strike="noStrike" cap="none" normalizeH="0" baseline="0" dirty="0" smtClean="0">
                <a:ln>
                  <a:noFill/>
                </a:ln>
                <a:effectLst/>
                <a:latin typeface="Arial" pitchFamily="34" charset="0"/>
                <a:cs typeface="Arial" pitchFamily="34" charset="0"/>
              </a:endParaRPr>
            </a:p>
          </p:txBody>
        </p:sp>
      </p:grpSp>
    </p:spTree>
    <p:extLst>
      <p:ext uri="{BB962C8B-B14F-4D97-AF65-F5344CB8AC3E}">
        <p14:creationId xmlns:p14="http://schemas.microsoft.com/office/powerpoint/2010/main" val="7706575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 ???? ?????? ?????? ???????">
            <a:hlinkClick r:id="rId2"/>
          </p:cNvPr>
          <p:cNvPicPr>
            <a:picLocks noChangeAspect="1" noChangeArrowheads="1"/>
          </p:cNvPicPr>
          <p:nvPr/>
        </p:nvPicPr>
        <p:blipFill>
          <a:blip r:embed="rId3" cstate="print"/>
          <a:srcRect/>
          <a:stretch>
            <a:fillRect/>
          </a:stretch>
        </p:blipFill>
        <p:spPr bwMode="auto">
          <a:xfrm>
            <a:off x="0" y="0"/>
            <a:ext cx="9158654"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Arial" pitchFamily="34" charset="0"/>
              </a:rPr>
              <a:t>Kuwait Towers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Arial" pitchFamily="34" charset="0"/>
              </a:rPr>
              <a:t>Kuwait Towers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5"/>
          <p:cNvGrpSpPr/>
          <p:nvPr/>
        </p:nvGrpSpPr>
        <p:grpSpPr>
          <a:xfrm>
            <a:off x="0" y="0"/>
            <a:ext cx="9164782" cy="6858000"/>
            <a:chOff x="0" y="0"/>
            <a:chExt cx="9164782" cy="6858000"/>
          </a:xfrm>
        </p:grpSpPr>
        <p:pic>
          <p:nvPicPr>
            <p:cNvPr id="11" name="Picture 15" descr="E:\Q8\2020963750_67a7d8e293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478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381000"/>
              <a:ext cx="1790042" cy="400110"/>
            </a:xfrm>
            <a:prstGeom prst="rect">
              <a:avLst/>
            </a:prstGeom>
          </p:spPr>
          <p:txBody>
            <a:bodyPr wrap="none">
              <a:spAutoFit/>
            </a:bodyPr>
            <a:lstStyle/>
            <a:p>
              <a:pPr algn="r" rtl="1"/>
              <a:r>
                <a:rPr lang="en-US" sz="2000" b="1" dirty="0" smtClean="0">
                  <a:solidFill>
                    <a:srgbClr val="FFFF00"/>
                  </a:solidFill>
                </a:rPr>
                <a:t>Kuwait Towers </a:t>
              </a:r>
              <a:endParaRPr lang="en-US" sz="2000" b="1" dirty="0">
                <a:solidFill>
                  <a:srgbClr val="FFFF00"/>
                </a:solidFill>
              </a:endParaRPr>
            </a:p>
          </p:txBody>
        </p:sp>
      </p:grpSp>
    </p:spTree>
    <p:extLst>
      <p:ext uri="{BB962C8B-B14F-4D97-AF65-F5344CB8AC3E}">
        <p14:creationId xmlns:p14="http://schemas.microsoft.com/office/powerpoint/2010/main" val="306268646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 ???? ?????? ?????? ???????">
            <a:hlinkClick r:id="rId2"/>
          </p:cNvPr>
          <p:cNvPicPr>
            <a:picLocks noChangeAspect="1" noChangeArrowheads="1"/>
          </p:cNvPicPr>
          <p:nvPr/>
        </p:nvPicPr>
        <p:blipFill>
          <a:blip r:embed="rId3" cstate="print"/>
          <a:srcRect/>
          <a:stretch>
            <a:fillRect/>
          </a:stretch>
        </p:blipFill>
        <p:spPr bwMode="auto">
          <a:xfrm>
            <a:off x="0" y="-1"/>
            <a:ext cx="9144000" cy="6847027"/>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e.gov.kw/images/arabic/visitors/Topics/KuwaitPictures/KuwaitPresent/KuwaitCity/KuwaitCity(6).jpg"/>
          <p:cNvPicPr>
            <a:picLocks noChangeAspect="1" noChangeArrowheads="1"/>
          </p:cNvPicPr>
          <p:nvPr/>
        </p:nvPicPr>
        <p:blipFill>
          <a:blip r:embed="rId2" cstate="print"/>
          <a:srcRect/>
          <a:stretch>
            <a:fillRect/>
          </a:stretch>
        </p:blipFill>
        <p:spPr bwMode="auto">
          <a:xfrm>
            <a:off x="1" y="0"/>
            <a:ext cx="9143999" cy="7010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ounded Rectangle 15"/>
          <p:cNvSpPr/>
          <p:nvPr/>
        </p:nvSpPr>
        <p:spPr>
          <a:xfrm>
            <a:off x="113291" y="154799"/>
            <a:ext cx="100015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grpSp>
        <p:nvGrpSpPr>
          <p:cNvPr id="10" name="Group 9"/>
          <p:cNvGrpSpPr/>
          <p:nvPr/>
        </p:nvGrpSpPr>
        <p:grpSpPr>
          <a:xfrm>
            <a:off x="113291" y="14514"/>
            <a:ext cx="3199733" cy="1050428"/>
            <a:chOff x="113291" y="14514"/>
            <a:chExt cx="3199733" cy="1050428"/>
          </a:xfrm>
        </p:grpSpPr>
        <p:sp useBgFill="1">
          <p:nvSpPr>
            <p:cNvPr id="14" name="Rounded Rectangle 13"/>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15"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4105"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20" name="Rectangle 19"/>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
        <p:nvSpPr>
          <p:cNvPr id="8" name="Rectangle 7"/>
          <p:cNvSpPr/>
          <p:nvPr/>
        </p:nvSpPr>
        <p:spPr>
          <a:xfrm>
            <a:off x="152400" y="1143000"/>
            <a:ext cx="8529186" cy="38318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lnSpc>
                <a:spcPct val="150000"/>
              </a:lnSpc>
              <a:spcBef>
                <a:spcPts val="0"/>
              </a:spcBef>
              <a:spcAft>
                <a:spcPts val="0"/>
              </a:spcAft>
              <a:defRPr/>
            </a:pPr>
            <a:r>
              <a:rPr lang="en-US" b="1" dirty="0"/>
              <a:t>Geography</a:t>
            </a:r>
          </a:p>
          <a:p>
            <a:pPr fontAlgn="auto">
              <a:lnSpc>
                <a:spcPct val="150000"/>
              </a:lnSpc>
              <a:spcBef>
                <a:spcPts val="0"/>
              </a:spcBef>
              <a:spcAft>
                <a:spcPts val="0"/>
              </a:spcAft>
              <a:defRPr/>
            </a:pPr>
            <a:r>
              <a:rPr lang="en-US" b="1" dirty="0"/>
              <a:t/>
            </a:r>
            <a:br>
              <a:rPr lang="en-US" b="1" dirty="0"/>
            </a:br>
            <a:r>
              <a:rPr lang="en-US" b="1" dirty="0"/>
              <a:t>Area: 	</a:t>
            </a:r>
            <a:r>
              <a:rPr lang="en-US" b="1" dirty="0" smtClean="0"/>
              <a:t>17,820 </a:t>
            </a:r>
            <a:r>
              <a:rPr lang="en-US" b="1" dirty="0"/>
              <a:t>sq. km. (6,880 sq. mi.); approximately the size of the State of </a:t>
            </a:r>
            <a:r>
              <a:rPr lang="en-US" b="1" dirty="0" smtClean="0"/>
              <a:t>New</a:t>
            </a:r>
          </a:p>
          <a:p>
            <a:pPr fontAlgn="auto">
              <a:lnSpc>
                <a:spcPct val="150000"/>
              </a:lnSpc>
              <a:spcBef>
                <a:spcPts val="0"/>
              </a:spcBef>
              <a:spcAft>
                <a:spcPts val="0"/>
              </a:spcAft>
              <a:defRPr/>
            </a:pPr>
            <a:r>
              <a:rPr lang="en-US" b="1" dirty="0" smtClean="0"/>
              <a:t>                Jersey</a:t>
            </a:r>
            <a:r>
              <a:rPr lang="en-US" b="1" dirty="0"/>
              <a:t>.</a:t>
            </a:r>
            <a:br>
              <a:rPr lang="en-US" b="1" dirty="0"/>
            </a:br>
            <a:r>
              <a:rPr lang="en-US" b="1" dirty="0"/>
              <a:t>Cities: </a:t>
            </a:r>
            <a:r>
              <a:rPr lang="en-US" b="1" dirty="0" smtClean="0"/>
              <a:t>	Capital-</a:t>
            </a:r>
            <a:r>
              <a:rPr lang="en-US" b="1" dirty="0"/>
              <a:t>-Kuwait City.</a:t>
            </a:r>
            <a:br>
              <a:rPr lang="en-US" b="1" dirty="0"/>
            </a:br>
            <a:r>
              <a:rPr lang="en-US" b="1" dirty="0"/>
              <a:t>Terrain: </a:t>
            </a:r>
            <a:r>
              <a:rPr lang="en-US" b="1" dirty="0" smtClean="0"/>
              <a:t>	Almost </a:t>
            </a:r>
            <a:r>
              <a:rPr lang="en-US" b="1" dirty="0"/>
              <a:t>entirely flat desert </a:t>
            </a:r>
            <a:r>
              <a:rPr lang="en-US" b="1" dirty="0" smtClean="0"/>
              <a:t>plain.</a:t>
            </a:r>
            <a:r>
              <a:rPr lang="en-US" b="1" dirty="0"/>
              <a:t/>
            </a:r>
            <a:br>
              <a:rPr lang="en-US" b="1" dirty="0"/>
            </a:br>
            <a:r>
              <a:rPr lang="en-US" b="1" dirty="0"/>
              <a:t>Climate: </a:t>
            </a:r>
            <a:r>
              <a:rPr lang="en-US" b="1" dirty="0" smtClean="0"/>
              <a:t>	Summers </a:t>
            </a:r>
            <a:r>
              <a:rPr lang="en-US" b="1" dirty="0"/>
              <a:t>are intensely hot and dry with average highs ranging </a:t>
            </a:r>
            <a:r>
              <a:rPr lang="en-US" b="1" dirty="0" smtClean="0"/>
              <a:t>from</a:t>
            </a:r>
          </a:p>
          <a:p>
            <a:pPr fontAlgn="auto">
              <a:lnSpc>
                <a:spcPct val="150000"/>
              </a:lnSpc>
              <a:spcBef>
                <a:spcPts val="0"/>
              </a:spcBef>
              <a:spcAft>
                <a:spcPts val="0"/>
              </a:spcAft>
              <a:defRPr/>
            </a:pPr>
            <a:r>
              <a:rPr lang="en-US" b="1" dirty="0"/>
              <a:t>	</a:t>
            </a:r>
            <a:r>
              <a:rPr lang="en-US" b="1" dirty="0" smtClean="0"/>
              <a:t>108o-120oF,  </a:t>
            </a:r>
            <a:r>
              <a:rPr lang="en-US" b="1" dirty="0"/>
              <a:t>winters are short (Dec.-Feb.) and cool, </a:t>
            </a:r>
            <a:r>
              <a:rPr lang="en-US" b="1" dirty="0" smtClean="0"/>
              <a:t>averaging</a:t>
            </a:r>
          </a:p>
          <a:p>
            <a:pPr fontAlgn="auto">
              <a:lnSpc>
                <a:spcPct val="150000"/>
              </a:lnSpc>
              <a:spcBef>
                <a:spcPts val="0"/>
              </a:spcBef>
              <a:spcAft>
                <a:spcPts val="0"/>
              </a:spcAft>
              <a:defRPr/>
            </a:pPr>
            <a:r>
              <a:rPr lang="en-US" b="1" dirty="0"/>
              <a:t>	</a:t>
            </a:r>
            <a:r>
              <a:rPr lang="en-US" b="1" dirty="0" smtClean="0"/>
              <a:t>50o-80oF, </a:t>
            </a:r>
            <a:r>
              <a:rPr lang="en-US" b="1" dirty="0"/>
              <a:t>with limited rain.</a:t>
            </a:r>
          </a:p>
        </p:txBody>
      </p:sp>
      <p:pic>
        <p:nvPicPr>
          <p:cNvPr id="7170" name="Picture 2" descr="http://t1.gstatic.com/images?q=tbn:ANd9GcT0cJiuG_d-IJxlJTJgRMiGUsIUtz1E93aBc3wvhgzHwtPiOT4a"/>
          <p:cNvPicPr>
            <a:picLocks noChangeAspect="1" noChangeArrowheads="1"/>
          </p:cNvPicPr>
          <p:nvPr/>
        </p:nvPicPr>
        <p:blipFill>
          <a:blip r:embed="rId4" cstate="print"/>
          <a:srcRect/>
          <a:stretch>
            <a:fillRect/>
          </a:stretch>
        </p:blipFill>
        <p:spPr bwMode="auto">
          <a:xfrm>
            <a:off x="4648200" y="4572000"/>
            <a:ext cx="4495800" cy="2133600"/>
          </a:xfrm>
          <a:prstGeom prst="rect">
            <a:avLst/>
          </a:prstGeom>
          <a:ln>
            <a:noFill/>
          </a:ln>
          <a:effectLst>
            <a:softEdge rad="112500"/>
          </a:effectLst>
        </p:spPr>
      </p:pic>
      <p:pic>
        <p:nvPicPr>
          <p:cNvPr id="7174" name="Picture 6" descr="http://upload.wikimedia.org/wikipedia/commons/thumb/a/aa/Flag_of_Kuwait.svg/300px-Flag_of_Kuwait.svg.png"/>
          <p:cNvPicPr>
            <a:picLocks noChangeAspect="1" noChangeArrowheads="1"/>
          </p:cNvPicPr>
          <p:nvPr/>
        </p:nvPicPr>
        <p:blipFill>
          <a:blip r:embed="rId5" cstate="print"/>
          <a:srcRect/>
          <a:stretch>
            <a:fillRect/>
          </a:stretch>
        </p:blipFill>
        <p:spPr bwMode="auto">
          <a:xfrm>
            <a:off x="6248400" y="0"/>
            <a:ext cx="2667000" cy="1066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12292" name="Picture 4" descr="Water Towe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6"/>
            <p:cNvSpPr/>
            <p:nvPr/>
          </p:nvSpPr>
          <p:spPr>
            <a:xfrm>
              <a:off x="609600" y="228600"/>
              <a:ext cx="2383153" cy="400110"/>
            </a:xfrm>
            <a:prstGeom prst="rect">
              <a:avLst/>
            </a:prstGeom>
          </p:spPr>
          <p:txBody>
            <a:bodyPr wrap="none">
              <a:spAutoFit/>
            </a:bodyPr>
            <a:lstStyle/>
            <a:p>
              <a:pPr algn="r" rtl="1"/>
              <a:r>
                <a:rPr lang="en-US" sz="2000" dirty="0" smtClean="0">
                  <a:solidFill>
                    <a:srgbClr val="FFFF00"/>
                  </a:solidFill>
                </a:rPr>
                <a:t>Reserve water tanks</a:t>
              </a:r>
              <a:endParaRPr lang="en-US" sz="2000" dirty="0">
                <a:solidFill>
                  <a:srgbClr val="FFFF00"/>
                </a:solidFill>
              </a:endParaRPr>
            </a:p>
          </p:txBody>
        </p:sp>
      </p:grpSp>
    </p:spTree>
    <p:extLst>
      <p:ext uri="{BB962C8B-B14F-4D97-AF65-F5344CB8AC3E}">
        <p14:creationId xmlns:p14="http://schemas.microsoft.com/office/powerpoint/2010/main" val="179323059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265.photobucket.com/albums/ii238/Canarybirder/Kuwait%2008/KuwaitCity6thRingRoad.jpg"/>
          <p:cNvPicPr>
            <a:picLocks noChangeAspect="1" noChangeArrowheads="1"/>
          </p:cNvPicPr>
          <p:nvPr/>
        </p:nvPicPr>
        <p:blipFill>
          <a:blip r:embed="rId2" cstate="print"/>
          <a:srcRect/>
          <a:stretch>
            <a:fillRect/>
          </a:stretch>
        </p:blipFill>
        <p:spPr bwMode="auto">
          <a:xfrm>
            <a:off x="0" y="0"/>
            <a:ext cx="9138793"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39938" name="Picture 2" descr="http://img105.herosh.com/2011/01/04/67257440.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1066800" y="6488668"/>
              <a:ext cx="1259512" cy="369332"/>
            </a:xfrm>
            <a:prstGeom prst="rect">
              <a:avLst/>
            </a:prstGeom>
          </p:spPr>
          <p:txBody>
            <a:bodyPr wrap="none">
              <a:spAutoFit/>
            </a:bodyPr>
            <a:lstStyle/>
            <a:p>
              <a:pPr algn="r" rtl="1"/>
              <a:r>
                <a:rPr lang="en-US" dirty="0" smtClean="0">
                  <a:solidFill>
                    <a:srgbClr val="FFFF00"/>
                  </a:solidFill>
                </a:rPr>
                <a:t>Restaurant</a:t>
              </a:r>
              <a:endParaRPr lang="en-US" dirty="0">
                <a:solidFill>
                  <a:srgbClr val="FFFF00"/>
                </a:solidFill>
              </a:endParaRPr>
            </a:p>
          </p:txBody>
        </p:sp>
      </p:grpSp>
    </p:spTree>
    <p:extLst>
      <p:ext uri="{BB962C8B-B14F-4D97-AF65-F5344CB8AC3E}">
        <p14:creationId xmlns:p14="http://schemas.microsoft.com/office/powerpoint/2010/main" val="162174616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40962" name="Picture 2" descr="http://img103.herosh.com/2011/01/04/541093465.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6781800" y="6324600"/>
              <a:ext cx="1259512" cy="369332"/>
            </a:xfrm>
            <a:prstGeom prst="rect">
              <a:avLst/>
            </a:prstGeom>
          </p:spPr>
          <p:txBody>
            <a:bodyPr wrap="none">
              <a:spAutoFit/>
            </a:bodyPr>
            <a:lstStyle/>
            <a:p>
              <a:pPr algn="r" rtl="1"/>
              <a:r>
                <a:rPr lang="en-US" dirty="0" smtClean="0">
                  <a:solidFill>
                    <a:srgbClr val="FFFF00"/>
                  </a:solidFill>
                </a:rPr>
                <a:t>Restaurant</a:t>
              </a:r>
              <a:endParaRPr lang="en-US" dirty="0">
                <a:solidFill>
                  <a:srgbClr val="FFFF00"/>
                </a:solidFill>
              </a:endParaRPr>
            </a:p>
          </p:txBody>
        </p:sp>
      </p:grpSp>
    </p:spTree>
    <p:extLst>
      <p:ext uri="{BB962C8B-B14F-4D97-AF65-F5344CB8AC3E}">
        <p14:creationId xmlns:p14="http://schemas.microsoft.com/office/powerpoint/2010/main" val="343158052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49689"/>
            <a:chOff x="0" y="0"/>
            <a:chExt cx="9144000" cy="6849689"/>
          </a:xfrm>
        </p:grpSpPr>
        <p:pic>
          <p:nvPicPr>
            <p:cNvPr id="64514" name="Picture 2" descr="http://www.e.gov.kw/images/arabic/visitors/Topics/KuwaitPictures/KuwaitPresent/Shops/M4B.jpg"/>
            <p:cNvPicPr>
              <a:picLocks noChangeAspect="1" noChangeArrowheads="1"/>
            </p:cNvPicPr>
            <p:nvPr/>
          </p:nvPicPr>
          <p:blipFill>
            <a:blip r:embed="rId2" cstate="print"/>
            <a:srcRect/>
            <a:stretch>
              <a:fillRect/>
            </a:stretch>
          </p:blipFill>
          <p:spPr bwMode="auto">
            <a:xfrm>
              <a:off x="0" y="0"/>
              <a:ext cx="9144000" cy="6849689"/>
            </a:xfrm>
            <a:prstGeom prst="rect">
              <a:avLst/>
            </a:prstGeom>
            <a:noFill/>
          </p:spPr>
        </p:pic>
        <p:sp>
          <p:nvSpPr>
            <p:cNvPr id="3" name="Rectangle 2"/>
            <p:cNvSpPr/>
            <p:nvPr/>
          </p:nvSpPr>
          <p:spPr>
            <a:xfrm>
              <a:off x="5867400" y="4953000"/>
              <a:ext cx="3059171" cy="400110"/>
            </a:xfrm>
            <a:prstGeom prst="rect">
              <a:avLst/>
            </a:prstGeom>
          </p:spPr>
          <p:txBody>
            <a:bodyPr wrap="none">
              <a:spAutoFit/>
            </a:bodyPr>
            <a:lstStyle/>
            <a:p>
              <a:r>
                <a:rPr lang="en-US" sz="2000" b="1" dirty="0" smtClean="0"/>
                <a:t>Traditional Kuwait Markets</a:t>
              </a:r>
              <a:endParaRPr lang="en-US" sz="2000" dirty="0"/>
            </a:p>
          </p:txBody>
        </p:sp>
      </p:grpSp>
    </p:spTree>
    <p:extLst>
      <p:ext uri="{BB962C8B-B14F-4D97-AF65-F5344CB8AC3E}">
        <p14:creationId xmlns:p14="http://schemas.microsoft.com/office/powerpoint/2010/main" val="375845296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65538" name="Picture 2" descr="http://www.4thringroad.com/wp-content/uploads/2010/04/431687810_be756257b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1447800" y="381000"/>
              <a:ext cx="6172200" cy="400110"/>
            </a:xfrm>
            <a:prstGeom prst="rect">
              <a:avLst/>
            </a:prstGeom>
          </p:spPr>
          <p:txBody>
            <a:bodyPr wrap="square">
              <a:spAutoFit/>
            </a:bodyPr>
            <a:lstStyle/>
            <a:p>
              <a:r>
                <a:rPr lang="en-US" sz="2000" b="1" dirty="0" smtClean="0">
                  <a:solidFill>
                    <a:srgbClr val="FFFF00"/>
                  </a:solidFill>
                </a:rPr>
                <a:t>The Avenues center, the largest shopping mall in Kuwait</a:t>
              </a:r>
              <a:endParaRPr lang="en-US" sz="2000" dirty="0">
                <a:solidFill>
                  <a:srgbClr val="FFFF00"/>
                </a:solidFill>
              </a:endParaRPr>
            </a:p>
          </p:txBody>
        </p:sp>
      </p:grpSp>
    </p:spTree>
    <p:extLst>
      <p:ext uri="{BB962C8B-B14F-4D97-AF65-F5344CB8AC3E}">
        <p14:creationId xmlns:p14="http://schemas.microsoft.com/office/powerpoint/2010/main" val="3160279040"/>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pic>
          <p:nvPicPr>
            <p:cNvPr id="18434" name="Picture 2" descr="???? ??? ???? ?????? ?????? ???????">
              <a:hlinkClick r:id="rId2"/>
            </p:cNvPr>
            <p:cNvPicPr>
              <a:picLocks noChangeAspect="1" noChangeArrowheads="1"/>
            </p:cNvPicPr>
            <p:nvPr/>
          </p:nvPicPr>
          <p:blipFill>
            <a:blip r:embed="rId3" cstate="print"/>
            <a:srcRect/>
            <a:stretch>
              <a:fillRect/>
            </a:stretch>
          </p:blipFill>
          <p:spPr bwMode="auto">
            <a:xfrm>
              <a:off x="0" y="-1"/>
              <a:ext cx="9144000" cy="6847027"/>
            </a:xfrm>
            <a:prstGeom prst="rect">
              <a:avLst/>
            </a:prstGeom>
            <a:noFill/>
          </p:spPr>
        </p:pic>
        <p:sp>
          <p:nvSpPr>
            <p:cNvPr id="3" name="Rectangle 2"/>
            <p:cNvSpPr/>
            <p:nvPr/>
          </p:nvSpPr>
          <p:spPr>
            <a:xfrm>
              <a:off x="2667000" y="6553200"/>
              <a:ext cx="4114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t>Al</a:t>
              </a:r>
              <a:r>
                <a:rPr lang="en-US" dirty="0" smtClean="0"/>
                <a:t>-</a:t>
              </a:r>
              <a:r>
                <a:rPr lang="en-US" b="1" dirty="0" err="1" smtClean="0"/>
                <a:t>Mohalab</a:t>
              </a:r>
              <a:r>
                <a:rPr lang="en-US" b="1" dirty="0" smtClean="0"/>
                <a:t> Mall</a:t>
              </a:r>
              <a:endParaRPr lang="en-US" dirty="0"/>
            </a:p>
          </p:txBody>
        </p:sp>
      </p:grpSp>
    </p:spTree>
    <p:extLst>
      <p:ext uri="{BB962C8B-B14F-4D97-AF65-F5344CB8AC3E}">
        <p14:creationId xmlns:p14="http://schemas.microsoft.com/office/powerpoint/2010/main" val="1292312694"/>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8305" cy="6858000"/>
            <a:chOff x="-1" y="0"/>
            <a:chExt cx="9158305" cy="6858000"/>
          </a:xfrm>
        </p:grpSpPr>
        <p:pic>
          <p:nvPicPr>
            <p:cNvPr id="8" name="Picture 12" descr="E:\Q8\309732835_bcbda5a2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5830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24600" y="457200"/>
              <a:ext cx="2240934" cy="369332"/>
            </a:xfrm>
            <a:prstGeom prst="rect">
              <a:avLst/>
            </a:prstGeom>
          </p:spPr>
          <p:txBody>
            <a:bodyPr wrap="none">
              <a:spAutoFit/>
            </a:bodyPr>
            <a:lstStyle/>
            <a:p>
              <a:pPr algn="r" rtl="1"/>
              <a:r>
                <a:rPr lang="en-US" b="1" dirty="0" smtClean="0">
                  <a:solidFill>
                    <a:srgbClr val="FFFF00"/>
                  </a:solidFill>
                </a:rPr>
                <a:t>Kuwait marina beach</a:t>
              </a:r>
              <a:endParaRPr lang="en-US" b="1" dirty="0">
                <a:solidFill>
                  <a:srgbClr val="FFFF00"/>
                </a:solidFill>
              </a:endParaRPr>
            </a:p>
          </p:txBody>
        </p:sp>
      </p:grpSp>
    </p:spTree>
    <p:extLst>
      <p:ext uri="{BB962C8B-B14F-4D97-AF65-F5344CB8AC3E}">
        <p14:creationId xmlns:p14="http://schemas.microsoft.com/office/powerpoint/2010/main" val="426019556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data:image/jpeg;base64,/9j/4AAQSkZJRgABAQAAAQABAAD/2wCEAAkGBhQSERUUExQWFRUWGBwZGBgXGBoYGBsfHR0gGx4dGxwZHSYeHRwkHB4eHy8gIycqLCwtHB8xNTAqNSYrLCsBCQoKDgwOGg8PGiokHyQsLCksKi0sLCosLCwsLCksLCwpLCwsLCwpLCwsKSwsLCksLCwsLCwsLCwsLCwsLCwsLP/AABEIAMMBAwMBIgACEQEDEQH/xAAbAAACAgMBAAAAAAAAAAAAAAAEBQMGAAIHAf/EAEMQAAIBAgQDBQUGBAUCBgMAAAECEQMhAAQSMQVBUQYTImFxMoGRobEUI0LB0fBSYnLxB4KSouEV0jNDU7LC4hZzk//EABoBAAMBAQEBAAAAAAAAAAAAAAIDBAEFAAb/xAAwEQACAQMDAwMCBQQDAAAAAAAAAQIDESEEEjETQVEiMmEUcQUzgZHwobHB0SNCUv/aAAwDAQACEQMRAD8AsOWyIAAE6RMarQTcwMSZl7eQviZVAsB9TiNhEnALyNIGdtEqNxzsb7csIM5xMOi974bsYNyLQCFvaZ+ZwTW4jqKPIVSStz4SV2B88I69F1Z31gyxg6j4R5BjAvJ/M3xnLPAGbzwpjvAW7yTFwvwiTPWTH0w/7E9kGq6c1mRMwaaHYCLMw9I0jkL7m1XyGVWvnaNN1IDMWaT7QXxQYtBPhknaR6dfeuo005Op9o6CNW21jh68imzcjUI/AP8Ad/8AX6+m4bOiErThTuVWBvsSNuRvHLB2ZkC0bWB28tuWE1MXbwhRNo5/s4u01FTeTnamu4rAHn+EUKpJq5dGJ3ZJpMfXTY+/Fc4twnJgl2Ob1ETY06hPICWEybb+WLmoHXAGe4eHMmRy9RY/UYqno6UuFYjp62pH3CKvkcuiU4o1K4Dk/fMLGEnUEgFdIAgzF99secdztXMR3pVUFwq7fDdjh6+RBSD1b6L+mFGeygkEwVBvPLzGMhpYQu0uGE9XKTSeLoEbhCFYCiMKa/C6ruuprJYGIJvO/rOD3zHdESzatyoGpiL9Lb+ewwNme0ygXpuCRYG049VdGeanYOlDURdqXf8AncGy/CEoeJ6hXUxgdeZmbAcvXG+b4oqoUVRp56gCBPMTbcxJk9MQLnXqKQdJtIkCB5DnvyvPxwrq1JMbxubHcc/PkccerPdL47HbhCVOGXnuTVyadTTUDeEANpbSx53JBgwReMQ5fxmBq08+e2PKGVFQsC6iFLeI+1EeER+IzbDbh+T0RMieW5PoPzNvXAqe54PRak7JZGdKgaeVDKPFVMTudIJAA/qYH/SMQUMiFu/LkDH+puXpc4b1Myr5ZDSBJU6GAMxdiJKi8hth6Yh+wumo1AaegaixWdI3GhRNz033mIMOl2T/AGMUYq8p834A85lHESvdruBEGP5VN7/xG/pjfiCArStA0k3/AK3ufPDTKFs+zVCdBWB1kxc+UmbYXZqiG1puaMrMbhSxYg7C5mOg2MYyVOb7YAnW6ll2F8jYYny3GXpQAFK8xsTvuRc/HYRiBgBMWPv+B/e/uxtxSkq1CqkkDZuo62t8MSygLi0PuGV6EUTmNegK893CkGo736xE7QfpjovBeGZPQGyq0gsSXAl/eW8YtyMY5Dk8g9fwoC7SgCjc6VYfGMW2pwSpl6WipUSkGRdV/FICrcr7QHQEiT54bC+DGx7x/O5YEd4wgEjwwXBjw7bHcgHa+OfcRRO9dlLEFmI1R59JG/yN8M8rw2o9MrQBrlqjDwqdMaFHOIF4vGAOPcFzGXGo0jo6gh9PkSNvXbDXnIF32A3chVFzI8WxkztzgwPrgStnO5+9XcHy+F8D1c1qI1E+793xeOzHYOnXygzDr3uosAgJsFJBkAyxJBt6WxiltYWWV2n2xqAAypmOQO9twfI4ModrqsGUUwYAG52v7X7jDQcOyKmKmUen5tRqp89xjTivYCm9Lvsk2q093IbUOehhef5TPrMAv+oXgHpeAd+1sGDHunGYVUOymaKgjK1iDz7p/wBRjMB9R8G7DoK1LExNp/PFY4jx+p7VPSUmLkWMSZnn5HDritXugoS14IG4G0gdR+eKTxy6AbLTPLwEksWsCCC0QPd78RN5Kuw0zFSlUUd6vhBJBHi3JcRESJgXxW8nnIrP3pgHZJEEmwvygfHnj3J8TAquKjfdkApMAWabH4g2M/DAmf7o1FqFi8FSyghpUQIMERg1ngxvuWXs0af2ynZdRR7+NreFhckrsCREG+OiNRUMr9CoN7RcD5sb45XxrPOlFaqlWB21MQdpJ0kqTeB4SefMRi0cO7WVKtGt3qmj4AU8B1IGkeLWYY2JBgSCDGH3VgWW/ibEIxUCQpj1i2AMhTWqrkVB4bWvJkg+kEQcVNe070EYsxrjde8cAz/kF+X7OK7m+2uZqyAwpKfw0Ro+LSXP+oYZHVOlHHckqaZTeS61OINS1CoFlgxQt8rdROBv+tMRsvuO08ySTH1wg4YWr0zNQAqZl5MggDzJMj0xJXc0lm376A499ZUm3LgOOkpJWauWHLcRVqZJJ8Jk+8N8dsaZ+mWClWi4Nufl6HAdHKuMq9Y2RihViLmAxNunTBmXhxO8SJ+Rx0dJUdRPcc/WUY02nEXDNrS1MU8RIJMTPLflb4dMV/tDmxWrgJcAAKAOZuYA5k292LPmqDE2iINjG/WcJM1WOWqCuqkqFKuFOloINw0Sp2uL2jmcDqaUlTtF4HaGvGVVOSz5EebXSNJHiBOoMLgyRBnn+pxtk+EVKzKiQxIDSTYAjVc+nL0GM4i/iCBEXTMlW16tXiBLc4BA/wCZxJws1aRBVoHLy8rbY4soncmk7OXBNleHohk+IgmIE7dJsB5nBf2gTMK+/ha6/wCY7t6bYIGT1KSSNi2kDpyJt+lxgJ6mnkP36Y1yVrIF1ElaOP7knDMy1BWMg62MqAIiNgoEAXsMP8r2up06D0TSB7y33pLNpMm0kkje02m/TFeo1ybat9o/5OCVKVDTDAr3YbUwMkkSRERBLQNV49BGGU6kI2zf9CNptl27EdnKXdGqlRgKpMLpkLpYgGTvz+WKx2cztCk1YVRr1oZYyTYyRA6m89QL4XUc+RALfxbcpO4AI90424Jw77RmKdFfacgegiWPuEnzxR9T7r9wdnHwahl07AbwWiYmwPW1sWDhvYl8zTR2QUNMancaQwAidPM7XMA9cOMznsrk3+6oh6wE6muQN5Zj+Iz+EC0bCBit8c7SVa8965I5KLL8OfvnEc5qI3ksS8Yy3DaRTKffVWs1Vo029LRfYe8nFdbidZ8yXUd62lW0MO8BJYSCOcAxby2xDwfhNbMlUWm0SZcghQLCSSL+gk46P2a4LlER6VJpcMFer/E0E6QdjFyUG0jnjIyvkHaTcH43qGp6TUWFKNEEiQSbQLA8gRNjiucW7eJTOinTZ2v7XgAgxdT4viBIxYa3Cq6u4psjlAsyNMzqaABPK2+NK3BRnKLLmKQpuAQtQMG09CrWOnqrAfQ4YpWvY1xuch4i3e1C5CU53FNdKzf5+eOm9nXajw6g+TKFzPeI+zOd2NwRAjbdSsYr+Z7EZZBFbiVJGG4VQQPi4+JGLgeBA5Sn9krAqtIBXChwxG7RMEsZ9PpjafJiTQwynFqjpFVKYY7hGZl2iPEAcD5Ud3JL0aIJklfG5+IuYjcHCLNdrqOXplMzTV4UByUClt58J9JsRjSlVylVFfKqyjQCIDaSCdiGJhwIPoREzjEuyQQ2zNdC5P2zOL5L3UD01UycZivZT/EDJqumo8OGYHwE3DHnjMb6T12Q9oeJKwZAw17wGIPTl03xTs87PTZFZoLaiZ1TAi8yf2MeVM01Q6QzsCJljv6Y2ymUZRJHPflHI/D5z0xO2byKUyALAVCYvtvMGOX8Ue6cTrk17tQUMrMsT7QJkAKBaPeScM6iFiJIjoB+ZOH/AGO4YKmYDEeCj4vLX+H4Xb3Drj0VmyZ62TzgvCKeVotXzaeOm0IljEgEaR/6hJvO0HoSa3x3iFTMsGqRAbUtMewvS3M/zG++22LD274p3tfulPho2jq5Fz7h4fXVisjM6SDyx6c7YR4wUhpYAK0yD4YKgxOkzYC8HlJx7VcNqUUVmmkhacSRbeYYm4HM+u+N24mquW0to5AgHSskXNhMAfphRUzKjNaGIQKIDe0DMWYiIXfxDoLY1PKCC8stSmzhhAkiUJAuORB5HrvGLAq06iokBiBOoyxJIBInaR/Dywvy9OpSR2r0jT1AoilW1s5DRoUGW2G4ETztiTI5pBSVwxJMSJATUBMEcyNXM9MOxFmWvctPCuMUqlEZWpZFgq5sjUzKgywEQWC36b74mrcGqUzA8SkFlKbkCCTG8iQPOcU6gG0mirrFWYUjxGV1KZA9g3Eiw3wDl+I18tqDIxWLqGmPQAkDDoV5U36RM6UaitIuNeqbkKSFBLeUX2/PCfivDaxos7Ke7EsWiPDEjfzPngP/AK8igVu8KEaZKFSwLKTBUxqB9kkbSeeIK3brXS+8qsC4JZF1WmCVAv4OQ8hfniiesnJdhNPRQhK4u4ZlhUfSoAIOwkmxi4nfn0vh09LT4SGD2tMR1kR1/LC3J9oRQCVKSUH1GSzajVXVIjSHAkKJmLagL4a8F4kM6CtU6XaDFMAagGVdQJmCIhv6p6jHPs+DoKb4BK3EG02AlSBJvyPxMiZwurZsMSSb4F7SZWtlarUnMzDqwEAqZG3IzYjqPPCk1ScBJCZu4/y+ZHXwjfDD7UIsYEX/AHywg4PWpiogr6u6k6tHtbGIHkYP64IytKYB/FFiDzty29/XAxSbAt3Q4Z10sQ6rdCAY1MCSDF5tHTn5YtvYDhLJWXMggBNXL2wFIb0ABievocc8D6up0iPWMdVqcZ/6XlOHuE7wVO7p1F5lGpF30k2nUVN7HbnI1ZY1KxaqWXyuYdmolBW3dYBceZG4EDcWPngXOcLZWZqS0RWjd1sw/rA1D/jFQHZzJZioa1LPpQqFpKt4TM7wxVlPWCR0w/pcFz1B0Y5hq9FVJaCWLbx4WkxBBlSfZPXDDRXl6terqOZD01TdYNMHrLG5UDoYPpMxdn+2WWzdOtlVpd3SEGnVg6Q3VoHgJHsm53mMSZntxWo0HrVFB1Fu6RholbKmqBMs0tH8LDbBi5anWAiiaJkmU0hNVieV5tJ0zHPbGniJ+BZ2IyuZYKgCM2skkxrDeEw9mC2J9Itgzg1LMrIzDd5CqA3iu0nVIYCBGmPMtyAwrfi1Dh7EtmKgcBUChh4gqgBmERJM3PTYxhr2V7c1cyKlRnXu0ZBBEAArNmtPI84nAnmjnmf7Otn89VY1NCvWZVIuT94VncAWMecfHoGqpwpe7SnUajqhfC1QMTzJX2Ceewn3Yhr8MyHEqKlHOUao34dIupuI9kyehUzyxa8nSzlFdJrUswBYNUDUan+Zk1qx89InGykjEir0e165hgopOCRzVouY/httzx7xTOClTLsbKJgC9rwBzPuwwzuazTTIooCT+N3O9/DpX64pvFu0CitToK/eVSx1FYhYBaDuLxEbx0tLIYVzDmVHh71BrWSGJMhQdyZvq648x1fI8MohB4Qslmj+pi354zAdReDbMolOvptqg/H43H5Y9NZnYrr0qIJCg3JvMsxsTyFhsMD0suKhFmLG0DeegAufzxd+DdiVpp32dZVRRPdk2/znzP4BvtfbCIOXCMUnwLuz/ZirmjIJSlN3iZ8kH4j57DzNsN+KdqKOTpnL5MAsJDVPaAOxM/jqefsiOcaQBx/tg1YGlQBSjsSLMw6W9lfIe/pismjtaPn/AGxkpqOImXDODcaNB2YKHJBu0lgTIkHeTJnrJnE+czFOpSE2qA7KkhUXZFMkkuSTMgybkwMQcJ4Saz6AQDpZtmM6RJA0g3gHlGCmyiOUWmW1OAqyRDPs25AUSRuTbkLY9ByZ7hZEaGow0sW09CZHytjalQAIJUMJuNp+F8bmiwJEFiDHhGodN1t84xIcvU/gPxX/ALsDtl2QSTD+LcWlKJohlqUjaodIIAFoCgAkTEkbKIiTiv0hURWQN4XEEG+8XE7GBEi8SNjhi2Xqx/4bfFf+7GjZaof/AC2t0g/ng5Oo3c9tfg04ErIWTvHUMBADKqsVBjUXIUCJA9fjrV4sKlQKG0ozKCSpHhIky0GIPhkC8kgcsbVMk53pv/pP5YGXhLg7VSPND+QwUXNco3JLw+stDXVeCe7Qjw6iAzaZXUPLefwtG4x5x6sIBKAzpJJ0/iGuAJn2I8rjriOpwdj+B/8AQ36Yjp8GKuLPJtdW+dojG7/g3KFOWrGLgbnYAYu/+HvZ9nrrmSkUgGCnYkkHxDqouJ6nyOF3A+D0e9LZwmnTTan4iXPmVFl+vXBfaTj1SrUdaTsmX0imtNUKgoIJBFhcgiOltpGCV+THlgXbbiq5vNk0r0qK6FbkxmWYHoTYddM88IlpCRu3UKPzOHmQ4M9YhUpk7D+5AhR8MNqnDaeXaHQ6hyKmPcNiPOcNjQlNiZzinllfy2QqVFgKF81F/TUfoMNKPAyi+2A0i5/Xl+mG6h2AgQvlf5Df54YZHJILtSFadtTGPdGL4aFJZIp61cRQq4X2FzLqWdVy9JbM7ne5ul5axF7C29sWPieWfijUky3io0DZ/wAAMKBBjxQoAtNzhguYUhEzS02y6CFoAMxBGxIJ8XIeI/mC4y6mpoq1qwXLERTy1OnpU8iKpN3Cm2kBV23kAxVKLpltKvGfHIp4F/hzl6XjY/aH31MYpDrAFmvzM+7HmZ7Z0sqWXLu2ZrMfYp3pBulrDp4STjTjnCcxngpzFY5HKAx3AgMwEadRBuT/AOmQAtgFbfDKnkcnwyhrIFCmLanvVY9AN5/lA9QMJ22H38klWnls/TR89Q7iopDeJ9j1JFo8nG2GHEOzBqJppVtI0gSBeLzBE3JvPmcce7R9ojXq1KqO4pF4VWMEAzAiY5HDLsp/iPVpDRVbvKawBquRHKTvGA3Mxc2LRxHsBSYs1cyfZlSRCrYXI6DCPjdZMnk1pZb2HLDWWUk2Cl/OwCgi1h784j2y4a0kq5aTbxtc35sRE4pPEeO067MEUqqDwzAtNwANuuNb2xujW2wnh/GxllLKwILA6TJFgduhggSOg32xYD22XNUoFWplKgA0OHYKx20tpi3njmnEcwbDlCgR1EH88RfbDA3n9jHsuzF3Za+N8YzCOhapVYHSV1VH0PEBmBnxSwP54h7CUy+cUk7K7f7SPzxaezWaXOZB6Dp92s0xPKACrDowkT6eeEH+GWVP2pieVJvmyj88MZt8Fq4vxI06pQH2Qo3H8IxmKd2yoM2drHvAAWECDtpEc8Zj21B5OlZXIZfhiB6hFSuwtHtH+mfZXq53/wBuKvxnjdTNP45geyiAlV/UxzP0tjKucV3ZnaWmSzmSf+PLywBlOMBswqGTTZlUlb6ZMEgRymfdhbjdWvgWkuLmDLMTGnz8RAPwEn5Y9qZMhkDN7bQAonfa5I5xyx0up2UytNFYTUYwZdrRfaIEGffAxDV4rlKOy0Va4nTJB5wesEbbW2wqtFUqe9Rv8DlTtyc/NJaJVpqEzAglTfppjlNsNc8xNBQKY0qzsEVTEmDq0wYbcC20bYc0u1tFFcK5fwj0ADLe584t1wK/H0qy6kk6lHvaQt9uWKdLHqwU2tvwDKcV3RXKGeVqeva0kcxeI+NsFcNXv0LU76VLEc7EDluZIwu4j3tSjoCUVpAzqCEEEtMlogMxgHrA8sMezTrllqHu6jM6x4HBECD1BBkb/sOUZNgdexsaRAkggTEkEX3j1i+N1qjrhpU7SUe7Aqso3OmrTO22lp8JYxuLeuB+MFO8o/dCGWmi06bCZLuIUKIM6lmAY898G42DjWTAjVlZXcwYNjvf9/3x5TFzPUx6YtXEeJ5OhQFP7OR4ysMPaMTr7zePPleAAMVEZjUWKDwqeUkATAwterI3dmzwEjEdSnvjVK040Z9TKt/EwHncgc7YxtmSk77YjbhHZ+lV8bvYCdCxO5EMTtt08t7YEzvZE1FL0l0xvJIRiTyLbH5emLFw6nlPsy1aDa2IC62PiF50xsCZ2i9okQSRl+OLVYUKlQKNQWSI8RGpVv8AiK3HWOZjHKf4jKV6VGnd+XgLpq1itcF7TGjFHMLo02BgCP6gP/cP+cWXMUqdZAGAZSLMDcTzU/3B5zjO1XZrLuoBIUhbVZGoG/uK+X0N8c9yPHnylQpqWqgPInSwIBDKTcEg+nWd8d3T15bV1EQV9I4+qA4qUHolmW9NSRew9TOxjntynlgrI51ag1Ibm8H9/PG7dq0YDu11goxYfiUgWBHmSB0Mm9seZ3g6qoejK7DQLwWIFugk3m3O0YuhUtxlEFSipq/DGeV4gVsoUHfxANHmMS0OId3WWoNb1L21NeQJBtETyHlivLxJQpFSQygkyNMXAFzzMmwuI88eDtSaROgMXEgH2RO0GbnnyG2BqVKVndioUqy7FypcQVSKlRV+2NIRXdtIgSCNxSB2/iNus45nx2vVzeZnMMrVRq0jUBSQLfSgE7+8kxJnbKmeqV3ipU0BpJPiC7E30gs0xF53wAvDnf2RA87fLfHHqNTf/GmdSLnFeph+aI0Pl2OtKZIpsF0EFp1MQbtMBYa4EbRGEtLh0b/XFk4Z2br5gRSYOQdLljAXmL3JG9t+g6PxwbJcPhs1U76sPEFiwO4Ipz/uqGOgGFuEk7ND41E1dFTo9gKzguafdrAhqjCmL7b+L5Yyp/hVmlPhVKikTK1Fj/fpJ+mH/FeM5niIKU6apRmSWNvV36+Sj448ftBSyyaRWrZh0EHTUfTItaWCAdALi2+NwY5CA/4XZu5aiP8A+lL0/jwPX7DLRqBczWSkDc6ZqMPgIk+uL0nbGkaYdkeqq7kOyNTPSqAdS9NRBXoTjnfajOipWZl1Q7eEFpgdCTv0nATxwY5Fgz/GaNKgMrkgdJkNVO5Lbkcy52mABsPJh2P4OMqC9XwvUKIiH2o1TLDlJiAbmNtsU/h/GGyhY04k2JIk+onbGcG43Uq51GqnWFJKknaxiALC/OMZGW7JqeATjvENeYqMTHiiwMeHwjc7wL+c4zGjU5JOtRJNiL74zDMnt0fJYqXCw1OHX7zVOssWMfwimPDvJkmb4My/BYuqxF5N484Fse5rtBTpgiioqHm5nR8d290DzOK7neLPWtUqE/y7L7lFvzxY3QpYXqZAurP4RYeI8QQBVbMFtKgFUJOxIHs22gXOFNbiNIqFFJmhiwLEC5AU28W8DA2VybMQAJnYDc+g546J2U7IUaQZ8xpasBamdkJE36tf0HzxHW1s4RctuF4RTTo7uWUijxJwCVpqAfCTBO943F7T7sF5LP1NFXwrKhWFjuHAvfo2LJxHK5ejp1UwGJACoAJ5SVPhi08tpxWeGZrW+YRRZ0c050gCCGGrl7KgbwL4CjqqlaO5XQcqMIu1jWnnG/Eqm8xLx7hrgfDB1HiybNS96kN8iB9ceZzL09LtrUgBNJI0hmKksBew1WE7jcjC/uBoWpdUadJYQCRuBPMSPjihVq1NgSo05coe0s5SeyvBP4WtPufwn0E4hr8AoswJTQ6mQ1P7t1O4MbTz5YQ5qiQt5I54kyXGmQAKZRQfC528lNyp9LeRw+GrjPFWP6iJ6dwzTky5ZHsXnKhQmsDRWHDuSKoEbDckkHmY2iMVntF2YqZSmXplqneMWq1B4YNiAUk6VmYaTMwYgTb+yXbEVQKYaUMC+6GI0mLEEzB26HcYf8WQOO7VA6MIcaZ1SRbr8+eOfqdRT0725d8qx0qb6kM8rBySnn9Q0jwuaYYGJBbmI6b4Jp1RrVokBg0bTBnEvabgzh+7oZfu3o+AlJAKlQwZ3d//ABJkECI3vIgNcvURAaiEWExBE6Q26yPZIJHKcUU5qSPQxyHZzMKEdqQGrwKFYMyhCryId2llZiBygiAIGNKVVGWnTVdOlg6szCAwLkByQdc6vaIHITYYD73UfZ0WjcmT/Ffad45YIp07YZtGKCJON1swjKKtQ1AygNqs4ZLE+IEgnzBHrfCvPinVIanKkJdSpiUAAURNyoJnaw2mAzBkgGCNr4t3Dcpl+6YUFBqSVLG9RT0/lnqLG99wNSXd2NtY5vl0qUyHWQRz5/PceRGLtw/jj1aBISXUwQsXtINzYEyIG0b4N4r2VbTreFdth1t+KNp6/HFYo5xsjXIYSCAGCmBBg2PUfqMeo6qnvcYTTtzYkr0rrclkdcbyoTMUa4UEAqSrkfgOoA7m4JFp254rtPIoGYs2okkxubm0/sYuXB88mZoeMU2ksGUXA8R0gg89MGet8KuJdme7OuiCQLwPaH/cPn64u6MJPc8oglUkltWGLUEHwpE8z+/qcG5HgIYnv65joBb3RAHvxmUzQNjHryOCK2YSijO58A5TcmJAXzMbbC5xRaEY3WEiHdNy2vkko8YGVp1KeT+7Vrl6kFgRaVFgpjqDywkzfHKDMrGiKlaLsSRTMCxN5diR1j5jC2spqg1YtqlgFOhQTYEx1POPnhLmULElmtfe8229Z8+uOJV1G9uyR2KdBwSbYzz+fr1YNR20namAUUDceHaIMgfTC6tm5GkiQDcWEjpMGBzx7xTi7tpV6lR+7ACBmmBAAgDygAnkByGA0a1/jiaTY29sE44nUWqalL7r+GGJIsAZJ9qeYNjJwJn3aq+tQqGLhJVZmZA2XlYQOgG2DqGTZ4IWB1Jj5b7YY0sjTRZeDeCTt12wSuKc0mIKgdotPUxbzv57x1ww4bl+7DVI8QgLaTLapnytgluMAwKayBNzZcQU0eodHiAkt4bmAI5Rgljgz1vPCIlo25YzDFOywIk1N/Q/UjGYZkX9OvITk6IBUtBESVYWN9j5RuP1w+yeTOY7yo7gKpljSCDTMR4dO3p85wul69UVarAWhVBIAHQX6YmzueqBSodwrCDuQVIvJM89sYpxjhIp2lry9dssKJKVaqxFOoUlVBCjwwSAOptERGFfEOPpUbVRmrUqMRpUbEROrlI1CxsLkmxwHW7SlaSqGZvAQAfFoZQNjAgOQPECbTzxDnu0NWstPUaVOpUJphhOrkpZhEmzCDJ+WKIVnBenIad1YFzFVgXmmajldRdn8GlVGtUi6sTNuflcYi4LmFq5gKT4dNSC3tVCyEEMSSdtpJ+eBqVWtLurhu6c1GcaVJBhOcEqekczbDKnXU5mi2hKVN6y6GcEVJlWIIUW1BlE9DOxnHnNSjb/AAArtgHFWLr927MvdjvLloGoaSSSdLExZYgACBJGMrVWQLpKBlUFVBFWnoqKCVGpjpMEk7yWMwRJiqDR3q+GCGVgVm0zz2IIBB5Rhf8Ab4VaYHsSIgLuZJYi5Mxc3gDlhG++QknYccd473tVXVQNKkCPaaTMueZG0+XKYCEVSIMXEedx7r+/G9PMKtvicaOPFbngJ+TVYmyfEGVjUJJLCHndgdx8pHmBjqGa7R0u4CGqNUKxYkzyYHqORxzCoRpA0iebdffhtl8jrKNYkUaYJ52UAfIDFGmzgCc3TzYM7U8eChGptqLyl5VJENcnazH5dcVDMdoKlQSxgsRJ9qANKjczYD92xaOK8PQqFkwGJETc6ZjbmoB/ynphNm6J001hSFAUFV0yDLiTFz4iZ/tgKk05XQUZyauybL50s0sZYidgPLYCB6Ya02thXk6YJtziN/xbbcj/AHjDjLiQI5idj1I6dQR7sMvcqi8B3A6a97qqKWRRJAjmQoN7bmYttvi68ZrUaKIqBaQEm34up6ttzxQlzJRCQbMBJEi0gyOtwD8+WJKlXvQy1SSzmprhgCF004tE6TpI1KRYmeZHO1ekWoabk1Y1uxbeD8eo5iqtOq7DVIp6rayIkDzuLbm/TE/a/hmWdStUqiCNDSNSnax5yeRscc64mz1Dl30eOnJfxMxbSlOWKGAFKDZT/F6kt6z5l03FQKrambVTcaUqaaoIOoGIkm9t5w3TaenQ9iM3i37PVymqqtSAtUUhKkFpXvLq34Y3Bm/xxbeAdrErwrQlTpyb+k//ABN/XFX4znzmqVMkFdJJFMSFVIUKYM+LUTc9Y5g4UjhzASu0+/y9MdCFV0+CKrQVRX4Zcu0Obywf29NSfFCkj/MB+LzF/XFXzuZNYrvCiFWZAnf1Y8z6AQABgCtk3O5PIkkyPEbHqZ6/84nyOXqawo3YwBAvfTAnnJi+E1q0qn2FwjCLzyT087UWm1JW+7adSjnIg38xa3LAmYp64XYdB6zvyv0wyzGTem2mopVhYh7HkJ5fH540TJwtgATedRO9/dviFxfYa6ijyKqfDUnU1wIgEaovNxImdiJtPlB3yuWSmQJ8bGxJk+dtwZ+hkYY0KI1BCQh2BIsPTkT0wF/0pUcnVqP8R+ZjG79vIEN1XMlZEOa4gwjRG+5viGsmqJJJi95E8/TG1fKjXKkaOu0gc/jbBeX0lwFiCQL8ptPu3xuWsDVTXKAVy0dcEjLERGLFlK1JGC5eicxUDm7jVYAAEAeADVJvq5CeeNs52fzAOurp1N/MC0xtJuT10zh3Sdrs8muwp+31uek+bKCT6kiT6nGYjGWzA9qlJk7AEb23M7Y9wzp/IW0fJw8taoCgQ+ITDC23UE7T0k8sRU+N00rsSAVIUTpBFpFoIYCCAIPuOIKWcatIBYibsxlm5SSd9gOnSAAASnCwByjn+zjq0NLFROTX1L3ZHS5LLZgTTs5/haf9sCp8mxBnOzNRVHdPqCMWgFtQJgTAhlMW9nnc4UDh03XwjqP0PLnPP54YUuI16YHj7wAwBUGr0ifEJ/lIwueiXKPQ1nZipuGlQEeiCEJaDPNYhmQhtIN4MTiTMcVfuqakmQdTuTdofWDHJhYarWGLTlO0gqEJVpNJIFx3gBP9RDL/AK+uKX2pz6VKzd2AtNRA38QmCxJMxO3QRzxBUoyp9y6nWU+AbtNRP2msgMDWfnhL9kabXb4/Hpiz8ey7VMzqWwdEeeupQbD88FZXJUqdMET3l7DrIIaY2A3vqmItgENu36UJMpwhiASY/pEfM4Mq8NXTGknz1H+39sH8PytXMNooLrMgMSYRd/ab3bCT5YvA/wAPaVKhNdjXqPAMHQqj+QC8zzMz0E428XhBxpHF6kqY8d7bz1J+BxZxnNYBKOIRFlREaAACCDIsuxOGHGexgo+w4ZWMnV7YHIQLaeciJPLaA89XXL0xzcg6F+rH+Udeew5xQqFqbm2TTrNVOnYjzIsCRy57krJE9Jkj/MRgNqTSDI02gC5kGd9+Q5WEDG3EyyUAGEM1x52WfSZJ9wwv+2FjbYXsY8+Yj/geeOepWKZjCnckQQPI9TNhHhi0e7phnTkEECB0mB7hyEybcyeuE+WzgY25WOGSVMVLKwFBtrDC6axsRHQ3j0tt5H3G0Y3gRufxQeQLAzB5G56/SBKUgmed9o5R+/8AjEmSKVqmk1kpBdy7QDcAwLgkSd+hjC6nAx45YHlnPe6NLEliqqOZbcTBEAzAWw3PPBlOlpGrQQFISTcBkAEEx7UAW8tt8B5qt9nqtUpH2T4UYljBldUggqRI+F94K/jPHq1eorF20I3gXUD7WkEWAW8RYAbWwEJJLIptJ2sWDL01AAGyxG3L0E7W8xYzj3uxJN7xaxH0nboemIMu50ieYE8+XWPywQAJE7fvlhljYW3N2As/kmVCKY8UAC43F1vG088ZQ4f9qU0w/d1BLBXWVYA964JFxETEGdvPHnEeIadJjwwAV/EdiI8ov64jZxUUalgxy39+AjN3wY1ykEdru0B+z08vUog1tlZyZRVAhkddMi0C5EC84qPDuKOqwDP02j3csWPNZl2VKVQqaaTokXExIB3Cx+Ha/mcQVOGqRy/f1wTStgXUV4Pz4IsozVCCT1MfIf8AywfmcyHWnTZgBTmAAJOozJBuf+MQFxTULAHhtex3J98k4s3ZfgtNsu2bqKWZCLFtEQAZAAMx1J92JZe9LvwOpwcYfZZKzWybtUilTLA7DTA2F2kwLz674d5Ds7TSe+cM25ppb/Udz8sT5riL06gZPCk7AzB8+oONO05RqYr03Wm53XmDubC5U/WDzxUl02rrk1RUpbOHa68MQ8V7YHJ11GXACafEoNrW6EagOd974Ey+YaoxzDO9VD/5lQQVi+g/hkHbTY8ouBBxHL0qNZUZRUKxJb2R4dVkmJuBefTEXFeKP3Rp6bVSHBm+kAgDSNuZv5Wwe/F0BtW1tMuNDtb4RCqwgXIEn4jGYpmV4FXdFYIYIBE1lUxytNrYzC3Kd8Dt1Lwy90OGoniIvEefp1Ppgj7PN2sOS/r5+X1wJw1H0ksrSQdIJiJE2jaScbniLgwwA0iTNybXMiwAPlj6SM14PlJU3mzuEVAAPoOZ8hiJcrJBbfkOQ/U+eC6WX5k6mPP8h5Yir19I9QfEDPkAvu5+Vup2rVjTjdi6NGVR2j+rNc4iJQfU5kwNFMHXfUGuRpWbA+1Yta9qy+RNQrJlUUKtrCLyf4jJOHVR9V2gDoMLc9xUCyxP09Op+mOFUqbnukfQ0qSjFJcf1Yy4jYUo8RNJAABLHSoFhz2wdw3s0NSNnZpq0lUU3i1qhBm/QdOe2B+GcRNKhRraA7AFfEYIHePJ1cvw8trRthpxDj6V6YdQzEGNMRE9TtHpPuxkIKorPgo3Rissf8SqUUootLRTRDbTAXby+m+ElXtS7Iy0jIUDxHzIFvScVfP59VRmrN4iy6FAkwA0hR0mP1wmfiNWpKqSiGxANzebn1vA+eI6ehp6Wo57m/j/AGJdedTEP3HvFO0Qp6gPvKrATvpU2PiP/wARc+WKfX1MxqO2oncn5ADYAdBbDF+HbHYAAcuQifS2JKPEEpIy6ULPbWV1EAfwzZZ5mJOG1a0qmOx6FNRy+RU+bDIi+0SzGBcjYXHoPliOrmNKEL7R35WH5evXG1fNBW8O/VRePhiOjkzVJNwDF+fWI/PCttxjku4VwYGCSZM/8YfUlwJksmFEDDChQLkKoLMdgN8VR9KGUYNLPcO4flaVXUj11oO1qZaAD13taxjFTzmQXLoSdRcBSsRuWIYtN/O073Ixcan+H2oipUqS4to/AByEyDM3PI7bCSpr9noZtdRWITSid2NKkDSCVuCdJa9jqIabYQ5KYdSnJ8oW1WepmD3YDvrTTTMHUWZYBm2mQAZgXGCePVDVzNBmKau7ps4ACEnTrBVRPhkgaiZ5WtgGvw+rTzDPT2IJUEgwoEEHV7Rjy52vGBuC0JqO5MwIknmb8/QfHGxssWFW9RZ6T4hq8UpkmWm9zBIHSTGmd9zyOBM5V7qk19lIHWTYe+TzxvR7QLTqUmFOlpWmiPA/EupZG/h0NBDSWE7G+NdsXBg7Rv5yS5rLQEaQRJ9IMX/e2NFzRZb7m48vIHl6fpibNZnLvUopRZaakMlTUWKd4D+AncN4CC0b3gzjQZEgOWIXQAdJPiMkDwjnvPoL4KMENUkRsOu2B2lTIkjpiYOMeowPO3lhjQUoqQnfiFQuQVZ1BBAAEWEgkEGRq3BkRbFy7OcYKUKlN501HVlHIDwgggWFgdrYr1ZFBBkKxMDzPTEi5yJUgA+dwf3vhLgnJNmqdvTL+WNstxeo1CasBu5qMSRpMhiq+WwnbePORslwoVMhXzK1CQlUIZUmZRSOc+0dPpeOnvHsnp0s8Mp0UwJgKag7y4DXgEnpe4BthJVrvSNalSLLRqMPCdmCNKNf8XP3kc4wTbWQJScZXXgEzeYqOxdmliZO35YFp1SGvix8C4C2aqikGVWKsQWmJAmDAJvtN95xDW4KO7Lh9RGkaQonUSdQjVOkASHiCbWxMqlnZCGnygejmWCgd+B5anH0xmG2W/w9r1FD02psrCxmPWxE7yMZh9peBe6XkvKV2BCGC55geEevn5Y8Th+pG8UahLEmDA6bjbkB9caBhTJ0gEsoIVQRsYN79ed7HHvFKg073YQFJtAN2jqNh5+hx3pT2xucmFNymku55nOIBUZQLhh4p3AkMo8p3POOm6oOdz7vLHjNqMC6qTHxwu4vmyBpUwTufL9ccipVcnuZ16NKMVjhf1fkh4lxbxaVJnnH0/5xDkqZqGBAC+00bdB5sbwJ+ABIiyeTLtExAlm5KNvedoHMnFm4dkBYAQo2H1JPNjzPpyAGC09F1ZXfAvUV9i+SejkActTWCArvEmSdjfz8R6egxHnc6KStSpqGqECeiQZlvP8Al95jmZxTN93RIpsA6sJ5ldYEH+qFJHSx6YrxhFsbzJ5k8/ed8HXrKlenAXSpOpacvAP9iEl6h1E3Yn9/IWxDmc6oFtI/fxxDXzhLnSDPniTh/BnzFZEUKGdgonqdpicc/b3ZbhYRpXrOYCjVMARuSdgBz92JD2ezaA68vVE/yNHxiPPFz4RwxaCzRKu86WrOQrTBJWkp2sDsZ3knYNqQZkGioQVYGSCRIM7fmNpkcsFtwEkcy4b2dqPUFNUJYz4bqIFyW1bAC5JsIx0LgfZCkAO8ipzLGYPlTWbr/O+/4Rzw2zutwlM1Wh/a7wBV/igEQYtHn8YDbjg7oJIWoZDXFo3YeZ2HnJ5YGUpWwMpUo7ryF/E8lQRoSmCskTLC43HhaIvvgSjnBSMIuiehN/eb+7BuaANMx+GGHusflf3YQpXFWoKakADUxciR4FLEKJEkgETMX58ij6lZj36Xcc1c/aB7R5m8ed+eAK67H3fmPz+WCqKJon70GOYWJ9ZtiVeH95K021OVYqsQWIEgA3EnA22hdRSK/wAXyoamQW08g3SbR5ztH6YCyOTWmAq7c+pPU4iz2blgDDc5Gy2MADmdr+WPKNUD++HWdiSvPnb+5NxCh3iMu07GNouPmMB8JqUlFSnmy6BVLUwsxqMBiCvtEgCATeIlbYYZSm1RgiAszGwFycMj2fqCn99QzAMwdFLvVN9xpJtF5P8Afdou6SSaK1xHMpSq0KuV0RTLFJMsSGPicHaxCqZkhQemBKWYLvrZgjBBO7ayJuSTM+Y/vZR2QpvEIyk8moOjf7WPK56CcWHsz2GoJ4qiq4PNhrDf/rVxZdjrIk7CBdl1JOGbh0lueCk5POioAbg73ETeJHIibSOeJaVPSsSTcmTc3M39+Llxfg+VpvKUEOmATGnTqkx4COl7cxhXmsjTI+7TS4kwGLKwAuBqJIYXPmAeYwyE1NXHNOPIhq0dZXmQfDG8nG+nUL/MXxI88jHQj8vPEWkj8RJ6nc+vnhpmGR1JUhNUgkkTtIFz5GLTiXSjrDAMOn7i+IcxlC5Ug+ySflHwx62UIuDBwFhbvHjgh+0tl6ivSaDeIsRt7QNiOXv2xpwzMNoNZlOjUELwNIaJAje4M+7HufpI1HUx+8DaQto0lSWPXcL88XjLZVbTfwgEG/Lp1xtLTqpJ2JatdRdrCnI9sKyU1WnmSqAWUOBHPb1xmFvHaAFdwBAtYAR7I8seYp+ll/6B+oXgvOYy6hPAFCGSzTsI1ao5meWEWczGomBBb2QOSnl6k3PqTzwdxnPqHFAEqog1GiYuIEDeLEjqVwmoV1BLkMyybTpMbc9iByPQ4zVVLvahelpOMb93/Y1zOYFNTF/zPTBXYHsYc+9VqjMoWxYR7RG1wZgX/wBOK7xLPksQBExyv1+tvdjsXAcqchkaYK3sXg3LNcnbkbegGOVV1FOnbe7eDoxSb+BAew9GmSi1GUBiTKgzFgSZFgPqeuFfEs8MvTJXxMTopg21MdiR0AufcOeLHxzjKmmdIIL2mdp3O3oPfjntLtM7l6Qg0ZXQIEykeKeWqPgBti+lq10b0+OCWvQpzmrL5Z7SOhGDtqZmDMZvI1f9xwPxDMmqyzpXSoQaVCgBREmN2O5JufLEebzAAuR+d8RZQACb3xLFbssZLtGJumWC2UE8rCcMuBcWVM1lzsFr0/8A3gE/DAiUi7BRA3JLGAALkknYACf1xduzvAqKusHVU7tKneEQSri3dz7A5Fva5DTj1WyRQqXgcdpMiq1mZFFQSJAIABJ8SzsDzjzwrp8INQDvXJIIIAsqkGbc9zzPwFsNuJZ3SBSWy/iC2AXp6t5+Z5jFVqrpJU7qSJ9OeMpyvGwTpWDMiGzLytX7gFgQ6srgg8lJ6ReR7rYYcV4Zl+7WmtIF4JUtc9b8rmAPW22EdDOFXkkkRc79SPzHwxMnElYzrXV/UOW3PGSTvyMhtsAU8jSmQi+kH9cGJl0Z1Wm4UD2kIBnpvfkdh+WA85UhyqDUxPhUedxPTf1xY+C8C7tDUrkBovaY5m3L0mbb4NyilkBxbwgylw1SsGPhj3h2RSkRoULBkEW2M/UYVZrjdQVFCQoU+MFQSw5QTdes33wdQzwYTtjzVxeVyLeP9hkr1nq0qy0e8hmQ0y0Mfa0kMAATfaRJvhS3+G9X8GYoN66l/I4tjZqAbTItGJFzG0iJ2x68krGNJ4Yp4PwkZZNCXdv/ABKsb/yrP4fPn9GmXR1FnYe84IDTjUMDj0nfk1Iiz1V6tJqZqEq3hbY87g/CDz9MCnieimdXtgwJ5zsT5Dn6eeM+y6WJLsdRmLAfKMFvkaTppqDvJueQEeYjE89o+le+BAU1AruWm55kmZ/1Xwld2J0pOqQf6SOf9QO37kvOZOkrhkpwpupOqbGLwR5H0YYO4boGwAPrvh0E7GVJA6cIoP4m71SRLaQFUHnpDDaZxtQ7MUKmnRWqgMJBNKV3G5BEb7evTD+myxeIiT6eeIqia9OggC8wokzHPcYNtkuyPco/F+Fvl6rUnEMu/QjkR1BFwcLaKsGZpEmBty9fXHQO1eVVsrqqN95S9hubKTdD5LuDy29aCXHrhtNqSN2IG4gSSJAGOgLRhmI5mfkB+WKHmqBaCLR12wU/a3MofEqN/lP5EYpoSVNu5zq1Kbm7cE3Hf/Hf3fQYzCjMdpWdixQAn98xjMVdeBnTn4GaVCxjckkk8ySZnE+aqhFPKBaBz6YzI04XUed/dgPjbnSB1P8Ab6nHIk7K50ox2q75M7MZQ1s3TnxeLVBtOm8Y6txbiukhKim4kSw/Jfljm/YvMClmDUb8FNiLeYB+ROLNmeN065LwxjcwPMxc+R+GCp6GjqLOqrmdRRXNhP2z4qVSEAGoaFgk3Y3OwuFGKtw+iqmHsIgbQT08/TDjji/aMxRQOtNCrVA7nYaQJ3vZWMb8h0wJSoxSDsAdUlZvAuI9ZGAqwhS9EFZIUm27gmZqJqgATYW3vgyjQ5YEesC5A5bnl+/0wblK4UN1j9ZGPL0xuNg0rskFMCQTBIdYn+JGW/oSD7sX2nWT7Plq1KAaQFPSzboVgoWAiRAYGBefTHLM5nQBf4fv6+WLB2c45rpumw8Nt/Etp/zAz6zgJ+yUu9imhLfJQfkswzpmWQkkySHomT6d5PlttgPP0ndhoRhqFyw2IsY3BMQffgQ5xZjUs8hIk+gw44JmLMnUyPUDb3iR8MR6avKpU2uNi/VadU6blGVzzJcJZFixnctv58ueDv8A8bR/aUR6Y2pZ02hS2o7jYAbz7tsMUsPESB77e7F78nJTFIorQdCiACYY6dI07EjbYwdj054I4rmtR7sbCC0ddwv5n3eeNMxRC6ixLXJVTykAXO8W2t54B15YmCKyHmVaqo+criataDTYylqI5igbiVO6t1EH1X/6x8DgTI8URXXUfC7BUO5YltPhE3Uc225CTbBfGhQGXdkqvWKFT3bupW50+LSqsQNUxN7Y53ns6zsxZpaCfMaVJAAGwEQI2m0YOlPcsFCjGS3N4OtnMpOkMWgkSFtI3AkySP5QcS1gioKmpdMTqk2EgE32AJAPTHHcpmKwFqlSDb2m535nrf1xbuyvEatV2p1Cam7Q2x1eF1PXXPxA64fUsotpE1KO6Si2dDoQgm1hJY8uvlGKxxjNtU+8uBMRsYixMc5B+IHLEpNdaQpGlVqID4aiLrLU91DBb6h7JtfRzk4Gq5pdJVxUSRHjo1ljmCSU5EA+7EcHm97lUrL0gFbNtogMRBn4X+GCv+pkroJ0sbMDYjkRHnt6T1wuzGQdqvddNIYCZlwDBI6Aja0+lm9Xg6VPbGppuWuZOKnFMn32eAfMiU/pv+vyv7sBcGZ6taKYlRz5f28+fzLMcAp05K0ldogKxIXe+oDcRy+WGfZekqIaTAKwMiPxA8z1INvQjzwDexBXU3YG45wmrCkVwqLJdBqlpiRKmDYcx1xLkmSiAHIW0qDueQmJgE8zyM4NzT02qDx+FGsL3I3O3uHv64QZvJ0ldgHAEKQLxBAsbdJ5/oPQk2rM9OEext2trhctWd2BIWCgnUplSBYERNj0+eKdw9aFamD9qSm4hmUhjIkGBAuw5gmD1EXd8apJopVVeND6YI8NVGXS2pY1EADu9RHiGxMThBmOB5NXp1KVZhSqGFMM0aV8U29qbFejBxa2GUoumvuIdyRTcjcDZuR9xv8AnjYxiXLZelealuW8+zO+mPaBWbfhMXgS5uhRCgpULGRYiLQSTEWgwIk4ruaAdwv8I+GMwQHGMx4K4XN/lhTxRp0f1N8jbGYzEk+DJ8EvA3M1fOg/1XDXKCFxmMxdpPacrU+4TcbWK1MchQWP9T4MyFMaJi8/TGYzEFf3Mqp+1AdRpa+I857OMxmCj7R0OGV+tUPX9xiwdjqhFVv6Qetw6xv6n44zGYXP2P7MZp/fH7lqq5CmXU92gIIghFBEFVGw5AkDpjTgZ05iqoJhWWLzHvN8ZjMDp/fEbX4kXXvT1ON2zLaSZv1gTjMZjqyircHEcnnIl4rVKoSDeQPiwB+RxPRbGYzHF/Ev+of4fwxZ2vaMjWIsYB/3DHO+GUwypIB1VFpk8ypBYifM7nfltj3GY38P/LkdR8x+48q5VRsPmf1x5wWoRmaUGPvaQ9zPpYe9WI9+MxmLQI9zrPDGmkpO9/8A3HBVNz1xmMx8hU/Mf3K6ncr/AGn4fTGaqELBYKxIkEki5tzxBk6YA+ckknmdzj3GY+qXBFHgN04XcSbTLCxEwcZjMBPgdHkQ8GzzuxVjIBgWA5xyGJeL0g1XLIwlXcqw6gXgxyk4zGYGPuHy4EdFu8LFrkqfLpERtHIDaBit0RYDl3tQ/wCxP1OPMZjpar8xfoSx4Yyo7YlU4zGYw0zGYzGY8e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0" y="0"/>
            <a:ext cx="9144000" cy="6876288"/>
            <a:chOff x="0" y="0"/>
            <a:chExt cx="9144000" cy="6876288"/>
          </a:xfrm>
        </p:grpSpPr>
        <p:pic>
          <p:nvPicPr>
            <p:cNvPr id="67588" name="Picture 4" descr="http://farm3.staticflickr.com/2112/1881644162_5d2f4091d0.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4" name="Rectangle 3"/>
            <p:cNvSpPr/>
            <p:nvPr/>
          </p:nvSpPr>
          <p:spPr>
            <a:xfrm>
              <a:off x="304800" y="152400"/>
              <a:ext cx="2148473" cy="400110"/>
            </a:xfrm>
            <a:prstGeom prst="rect">
              <a:avLst/>
            </a:prstGeom>
          </p:spPr>
          <p:txBody>
            <a:bodyPr wrap="none">
              <a:spAutoFit/>
            </a:bodyPr>
            <a:lstStyle/>
            <a:p>
              <a:pPr algn="r" rtl="1"/>
              <a:r>
                <a:rPr lang="en-US" sz="2000" b="1" dirty="0" smtClean="0">
                  <a:solidFill>
                    <a:srgbClr val="FFFF00"/>
                  </a:solidFill>
                </a:rPr>
                <a:t>Kuwait Aqua Park</a:t>
              </a:r>
              <a:r>
                <a:rPr lang="en-US" sz="2000" dirty="0" smtClean="0">
                  <a:solidFill>
                    <a:srgbClr val="FFFF00"/>
                  </a:solidFill>
                </a:rPr>
                <a:t> </a:t>
              </a:r>
              <a:endParaRPr lang="en-US" sz="2000" dirty="0">
                <a:solidFill>
                  <a:srgbClr val="FFFF00"/>
                </a:solidFill>
              </a:endParaRPr>
            </a:p>
          </p:txBody>
        </p:sp>
      </p:grpSp>
    </p:spTree>
    <p:extLst>
      <p:ext uri="{BB962C8B-B14F-4D97-AF65-F5344CB8AC3E}">
        <p14:creationId xmlns:p14="http://schemas.microsoft.com/office/powerpoint/2010/main" val="425917311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636" y="-1"/>
            <a:ext cx="9178636" cy="6858001"/>
            <a:chOff x="-34636" y="-1"/>
            <a:chExt cx="9178636" cy="6858001"/>
          </a:xfrm>
        </p:grpSpPr>
        <p:pic>
          <p:nvPicPr>
            <p:cNvPr id="3" name="Picture 6" descr="E:\Q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1"/>
              <a:ext cx="917863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132" y="2133600"/>
              <a:ext cx="1781642" cy="400110"/>
            </a:xfrm>
            <a:prstGeom prst="rect">
              <a:avLst/>
            </a:prstGeom>
          </p:spPr>
          <p:txBody>
            <a:bodyPr wrap="none">
              <a:spAutoFit/>
            </a:bodyPr>
            <a:lstStyle/>
            <a:p>
              <a:pPr algn="r" rtl="1"/>
              <a:r>
                <a:rPr lang="en-US" sz="2000" b="1" dirty="0" smtClean="0">
                  <a:solidFill>
                    <a:srgbClr val="FFFF00"/>
                  </a:solidFill>
                </a:rPr>
                <a:t>Artificial island</a:t>
              </a:r>
              <a:endParaRPr lang="en-US" sz="2000" dirty="0">
                <a:solidFill>
                  <a:srgbClr val="FFFF00"/>
                </a:solidFill>
              </a:endParaRPr>
            </a:p>
          </p:txBody>
        </p:sp>
      </p:grpSp>
    </p:spTree>
    <p:extLst>
      <p:ext uri="{BB962C8B-B14F-4D97-AF65-F5344CB8AC3E}">
        <p14:creationId xmlns:p14="http://schemas.microsoft.com/office/powerpoint/2010/main" val="361308983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291" y="14514"/>
            <a:ext cx="3199733" cy="1050428"/>
            <a:chOff x="113291" y="14514"/>
            <a:chExt cx="3199733" cy="1050428"/>
          </a:xfrm>
        </p:grpSpPr>
        <p:sp useBgFill="1">
          <p:nvSpPr>
            <p:cNvPr id="4" name="Rounded Rectangle 3"/>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5"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6"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7" name="Rectangle 6"/>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
        <p:nvSpPr>
          <p:cNvPr id="8" name="Rectangle 7"/>
          <p:cNvSpPr/>
          <p:nvPr/>
        </p:nvSpPr>
        <p:spPr>
          <a:xfrm>
            <a:off x="0" y="1066800"/>
            <a:ext cx="9144000" cy="5909310"/>
          </a:xfrm>
          <a:prstGeom prst="rect">
            <a:avLst/>
          </a:prstGeom>
        </p:spPr>
        <p:txBody>
          <a:bodyPr wrap="square">
            <a:spAutoFit/>
          </a:bodyPr>
          <a:lstStyle/>
          <a:p>
            <a:r>
              <a:rPr lang="en-US" b="1" dirty="0" smtClean="0"/>
              <a:t>Population </a:t>
            </a:r>
            <a:r>
              <a:rPr lang="en-US" dirty="0" smtClean="0"/>
              <a:t>:</a:t>
            </a:r>
          </a:p>
          <a:p>
            <a:pPr marL="285750" indent="-285750">
              <a:buFont typeface="Arial" pitchFamily="34" charset="0"/>
              <a:buChar char="•"/>
            </a:pPr>
            <a:r>
              <a:rPr lang="en-US" dirty="0" smtClean="0"/>
              <a:t>3,632,009 </a:t>
            </a:r>
          </a:p>
          <a:p>
            <a:pPr marL="285750" indent="-285750">
              <a:buFont typeface="Arial" pitchFamily="34" charset="0"/>
              <a:buChar char="•"/>
            </a:pPr>
            <a:r>
              <a:rPr lang="en-US" dirty="0" smtClean="0"/>
              <a:t>including </a:t>
            </a:r>
            <a:r>
              <a:rPr lang="en-US" dirty="0"/>
              <a:t>approximately 1.16 million Kuwaiti citizens, </a:t>
            </a:r>
            <a:endParaRPr lang="en-US" dirty="0" smtClean="0"/>
          </a:p>
          <a:p>
            <a:pPr marL="285750" indent="-285750">
              <a:buFont typeface="Arial" pitchFamily="34" charset="0"/>
              <a:buChar char="•"/>
            </a:pPr>
            <a:r>
              <a:rPr lang="en-US" dirty="0" smtClean="0"/>
              <a:t>2.47 </a:t>
            </a:r>
            <a:r>
              <a:rPr lang="en-US" dirty="0"/>
              <a:t>million non-Kuwaiti nationals, and </a:t>
            </a:r>
            <a:endParaRPr lang="en-US" dirty="0" smtClean="0"/>
          </a:p>
          <a:p>
            <a:pPr marL="285750" indent="-285750">
              <a:buFont typeface="Arial" pitchFamily="34" charset="0"/>
              <a:buChar char="•"/>
            </a:pPr>
            <a:r>
              <a:rPr lang="en-US" dirty="0" smtClean="0"/>
              <a:t>100,000 </a:t>
            </a:r>
            <a:r>
              <a:rPr lang="en-US" dirty="0"/>
              <a:t>stateless persons</a:t>
            </a:r>
            <a:r>
              <a:rPr lang="en-US" dirty="0" smtClean="0"/>
              <a:t>. </a:t>
            </a:r>
          </a:p>
          <a:p>
            <a:pPr marL="285750" indent="-285750">
              <a:buFont typeface="Arial" pitchFamily="34" charset="0"/>
              <a:buChar char="•"/>
            </a:pPr>
            <a:r>
              <a:rPr lang="en-US" dirty="0"/>
              <a:t>A</a:t>
            </a:r>
            <a:r>
              <a:rPr lang="en-US" dirty="0" smtClean="0"/>
              <a:t>pproximately 68% of the total population is non-Kuwaiti </a:t>
            </a:r>
          </a:p>
          <a:p>
            <a:endParaRPr lang="en-US" dirty="0" smtClean="0"/>
          </a:p>
          <a:p>
            <a:r>
              <a:rPr lang="en-US" b="1" dirty="0" smtClean="0"/>
              <a:t>Annual population growth rate </a:t>
            </a:r>
            <a:r>
              <a:rPr lang="en-US" dirty="0" smtClean="0"/>
              <a:t>(2011 est.): 2% </a:t>
            </a:r>
          </a:p>
          <a:p>
            <a:r>
              <a:rPr lang="en-US" dirty="0" smtClean="0"/>
              <a:t/>
            </a:r>
            <a:br>
              <a:rPr lang="en-US" dirty="0" smtClean="0"/>
            </a:br>
            <a:r>
              <a:rPr lang="en-US" b="1" dirty="0"/>
              <a:t>Ethnic groups: </a:t>
            </a:r>
            <a:r>
              <a:rPr lang="en-US" dirty="0"/>
              <a:t>Kuwaiti 32%, other Arab 27%, South Asian 37%, other 4</a:t>
            </a:r>
            <a:r>
              <a:rPr lang="en-US" dirty="0" smtClean="0"/>
              <a:t>%.</a:t>
            </a:r>
          </a:p>
          <a:p>
            <a:r>
              <a:rPr lang="en-US" dirty="0" smtClean="0"/>
              <a:t/>
            </a:r>
            <a:br>
              <a:rPr lang="en-US" dirty="0" smtClean="0"/>
            </a:br>
            <a:r>
              <a:rPr lang="en-US" b="1" dirty="0"/>
              <a:t>Religion: </a:t>
            </a:r>
            <a:r>
              <a:rPr lang="en-US" dirty="0"/>
              <a:t>Muslim estimated 85% (Sunni 70%, </a:t>
            </a:r>
            <a:r>
              <a:rPr lang="en-US" dirty="0" err="1"/>
              <a:t>Shi'a</a:t>
            </a:r>
            <a:r>
              <a:rPr lang="en-US" dirty="0"/>
              <a:t> 30% among Kuwaitis), with sizable Hindu, </a:t>
            </a:r>
            <a:r>
              <a:rPr lang="en-US" dirty="0" smtClean="0"/>
              <a:t>Christian, and Buddhist communities.</a:t>
            </a:r>
          </a:p>
          <a:p>
            <a:r>
              <a:rPr lang="en-US" dirty="0" smtClean="0"/>
              <a:t/>
            </a:r>
            <a:br>
              <a:rPr lang="en-US" dirty="0" smtClean="0"/>
            </a:br>
            <a:r>
              <a:rPr lang="en-US" b="1" dirty="0"/>
              <a:t>Languages: </a:t>
            </a:r>
            <a:r>
              <a:rPr lang="en-US" dirty="0"/>
              <a:t>Arabic (official</a:t>
            </a:r>
            <a:r>
              <a:rPr lang="en-US" dirty="0" smtClean="0"/>
              <a:t>).</a:t>
            </a:r>
          </a:p>
          <a:p>
            <a:r>
              <a:rPr lang="en-US" dirty="0" smtClean="0"/>
              <a:t/>
            </a:r>
            <a:br>
              <a:rPr lang="en-US" dirty="0" smtClean="0"/>
            </a:br>
            <a:r>
              <a:rPr lang="en-US" b="1" dirty="0"/>
              <a:t>Education: </a:t>
            </a:r>
            <a:r>
              <a:rPr lang="en-US" dirty="0" smtClean="0"/>
              <a:t> free at all levels for Kuwaitis, including higher education. Adult literacy 93.3</a:t>
            </a:r>
            <a:r>
              <a:rPr lang="en-US" dirty="0"/>
              <a:t>% for the total population </a:t>
            </a:r>
            <a:r>
              <a:rPr lang="en-US" dirty="0" smtClean="0"/>
              <a:t>(age 15 and over, 2009; male </a:t>
            </a:r>
            <a:r>
              <a:rPr lang="en-US" dirty="0"/>
              <a:t>94.4%, female 91</a:t>
            </a:r>
            <a:r>
              <a:rPr lang="en-US" dirty="0" smtClean="0"/>
              <a:t>%).</a:t>
            </a:r>
          </a:p>
          <a:p>
            <a:r>
              <a:rPr lang="en-US" dirty="0" smtClean="0"/>
              <a:t/>
            </a:r>
            <a:br>
              <a:rPr lang="en-US" dirty="0" smtClean="0"/>
            </a:br>
            <a:r>
              <a:rPr lang="en-US" b="1" dirty="0"/>
              <a:t>Work force </a:t>
            </a:r>
            <a:r>
              <a:rPr lang="en-US" dirty="0"/>
              <a:t>(2009 est.): 2.091 million (75% male, 25% female; 20% Kuwaiti citizens</a:t>
            </a:r>
            <a:r>
              <a:rPr lang="en-US" dirty="0" smtClean="0"/>
              <a:t>). Kuwait has a sizable foreign labor force (approximately 68% of the total population is non-Kuwaiti).</a:t>
            </a:r>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8" descr="E:\Q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5943600"/>
              <a:ext cx="2735172" cy="369332"/>
            </a:xfrm>
            <a:prstGeom prst="rect">
              <a:avLst/>
            </a:prstGeom>
          </p:spPr>
          <p:txBody>
            <a:bodyPr wrap="none">
              <a:spAutoFit/>
            </a:bodyPr>
            <a:lstStyle/>
            <a:p>
              <a:pPr algn="r" rtl="1"/>
              <a:r>
                <a:rPr lang="en-US" b="1" dirty="0" smtClean="0"/>
                <a:t>Kuwait entertainment city </a:t>
              </a:r>
              <a:endParaRPr lang="en-US" dirty="0"/>
            </a:p>
          </p:txBody>
        </p:sp>
      </p:grpSp>
    </p:spTree>
    <p:extLst>
      <p:ext uri="{BB962C8B-B14F-4D97-AF65-F5344CB8AC3E}">
        <p14:creationId xmlns:p14="http://schemas.microsoft.com/office/powerpoint/2010/main" val="213586536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kuwaittourism.com/gallery/iceskating/images/9.jpg"/>
          <p:cNvPicPr>
            <a:picLocks noChangeAspect="1" noChangeArrowheads="1"/>
          </p:cNvPicPr>
          <p:nvPr/>
        </p:nvPicPr>
        <p:blipFill>
          <a:blip r:embed="rId2" cstate="print"/>
          <a:srcRect/>
          <a:stretch>
            <a:fillRect/>
          </a:stretch>
        </p:blipFill>
        <p:spPr bwMode="auto">
          <a:xfrm>
            <a:off x="0" y="0"/>
            <a:ext cx="9132584" cy="6858000"/>
          </a:xfrm>
          <a:prstGeom prst="rect">
            <a:avLst/>
          </a:prstGeom>
          <a:noFill/>
        </p:spPr>
      </p:pic>
      <p:sp>
        <p:nvSpPr>
          <p:cNvPr id="3" name="Rectangle 2"/>
          <p:cNvSpPr/>
          <p:nvPr/>
        </p:nvSpPr>
        <p:spPr>
          <a:xfrm>
            <a:off x="6324600" y="5638800"/>
            <a:ext cx="2524474" cy="369332"/>
          </a:xfrm>
          <a:prstGeom prst="rect">
            <a:avLst/>
          </a:prstGeom>
        </p:spPr>
        <p:txBody>
          <a:bodyPr wrap="none">
            <a:spAutoFit/>
          </a:bodyPr>
          <a:lstStyle/>
          <a:p>
            <a:pPr algn="r" rtl="1"/>
            <a:r>
              <a:rPr lang="en-US" b="1" dirty="0" smtClean="0">
                <a:solidFill>
                  <a:srgbClr val="FFFF00"/>
                </a:solidFill>
              </a:rPr>
              <a:t>Kuwait Ice Skating Rink </a:t>
            </a:r>
            <a:endParaRPr lang="en-US" dirty="0">
              <a:solidFill>
                <a:srgbClr val="FFFF00"/>
              </a:solidFill>
            </a:endParaRPr>
          </a:p>
        </p:txBody>
      </p:sp>
    </p:spTree>
    <p:extLst>
      <p:ext uri="{BB962C8B-B14F-4D97-AF65-F5344CB8AC3E}">
        <p14:creationId xmlns:p14="http://schemas.microsoft.com/office/powerpoint/2010/main" val="44921293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400" y="0"/>
            <a:ext cx="9169400" cy="6858000"/>
            <a:chOff x="-25400" y="0"/>
            <a:chExt cx="9169400" cy="6858000"/>
          </a:xfrm>
        </p:grpSpPr>
        <p:pic>
          <p:nvPicPr>
            <p:cNvPr id="9" name="Picture 13" descr="E:\Q8\340064441_c818deeb4b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2800" y="6096000"/>
              <a:ext cx="1653081" cy="400110"/>
            </a:xfrm>
            <a:prstGeom prst="rect">
              <a:avLst/>
            </a:prstGeom>
          </p:spPr>
          <p:txBody>
            <a:bodyPr wrap="none">
              <a:spAutoFit/>
            </a:bodyPr>
            <a:lstStyle/>
            <a:p>
              <a:pPr algn="r" rtl="1"/>
              <a:r>
                <a:rPr lang="en-US" sz="2000" b="1" dirty="0" err="1" smtClean="0"/>
                <a:t>Sharq</a:t>
              </a:r>
              <a:r>
                <a:rPr lang="en-US" sz="2000" b="1" dirty="0" smtClean="0"/>
                <a:t> marina</a:t>
              </a:r>
              <a:endParaRPr lang="en-US" sz="2000" b="1" dirty="0"/>
            </a:p>
          </p:txBody>
        </p:sp>
      </p:grpSp>
    </p:spTree>
    <p:extLst>
      <p:ext uri="{BB962C8B-B14F-4D97-AF65-F5344CB8AC3E}">
        <p14:creationId xmlns:p14="http://schemas.microsoft.com/office/powerpoint/2010/main" val="3617335599"/>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3999" cy="7010400"/>
            <a:chOff x="1" y="0"/>
            <a:chExt cx="9143999" cy="7010400"/>
          </a:xfrm>
        </p:grpSpPr>
        <p:pic>
          <p:nvPicPr>
            <p:cNvPr id="30724" name="Picture 4" descr="http://www.e.gov.kw/images/arabic/visitors/Topics/KuwaitPictures/KuwaitPresent/KuwaitCity/KuwaitCity(6).jpg"/>
            <p:cNvPicPr>
              <a:picLocks noChangeAspect="1" noChangeArrowheads="1"/>
            </p:cNvPicPr>
            <p:nvPr/>
          </p:nvPicPr>
          <p:blipFill>
            <a:blip r:embed="rId2" cstate="print"/>
            <a:srcRect/>
            <a:stretch>
              <a:fillRect/>
            </a:stretch>
          </p:blipFill>
          <p:spPr bwMode="auto">
            <a:xfrm>
              <a:off x="1" y="0"/>
              <a:ext cx="9143999" cy="7010400"/>
            </a:xfrm>
            <a:prstGeom prst="rect">
              <a:avLst/>
            </a:prstGeom>
            <a:noFill/>
          </p:spPr>
        </p:pic>
        <p:sp>
          <p:nvSpPr>
            <p:cNvPr id="3" name="Rectangle 2"/>
            <p:cNvSpPr/>
            <p:nvPr/>
          </p:nvSpPr>
          <p:spPr>
            <a:xfrm>
              <a:off x="381000" y="533400"/>
              <a:ext cx="1255087" cy="369332"/>
            </a:xfrm>
            <a:prstGeom prst="rect">
              <a:avLst/>
            </a:prstGeom>
          </p:spPr>
          <p:txBody>
            <a:bodyPr wrap="none">
              <a:spAutoFit/>
            </a:bodyPr>
            <a:lstStyle/>
            <a:p>
              <a:pPr algn="r" rtl="1"/>
              <a:r>
                <a:rPr lang="en-US" b="1" dirty="0" smtClean="0">
                  <a:solidFill>
                    <a:srgbClr val="FFFF00"/>
                  </a:solidFill>
                </a:rPr>
                <a:t>Kuwait</a:t>
              </a:r>
              <a:r>
                <a:rPr lang="en-US" dirty="0" smtClean="0">
                  <a:solidFill>
                    <a:srgbClr val="FFFF00"/>
                  </a:solidFill>
                </a:rPr>
                <a:t> </a:t>
              </a:r>
              <a:r>
                <a:rPr lang="en-US" b="1" dirty="0" smtClean="0">
                  <a:solidFill>
                    <a:srgbClr val="FFFF00"/>
                  </a:solidFill>
                </a:rPr>
                <a:t>City</a:t>
              </a:r>
              <a:endParaRPr lang="en-US" b="1" dirty="0">
                <a:solidFill>
                  <a:srgbClr val="FFFF00"/>
                </a:solidFill>
              </a:endParaRPr>
            </a:p>
          </p:txBody>
        </p:sp>
      </p:grpSp>
    </p:spTree>
    <p:extLst>
      <p:ext uri="{BB962C8B-B14F-4D97-AF65-F5344CB8AC3E}">
        <p14:creationId xmlns:p14="http://schemas.microsoft.com/office/powerpoint/2010/main" val="369904212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847027"/>
            <a:chOff x="0" y="-1"/>
            <a:chExt cx="9144000" cy="6847027"/>
          </a:xfrm>
        </p:grpSpPr>
        <p:pic>
          <p:nvPicPr>
            <p:cNvPr id="16386" name="Picture 2" descr="???? ??? ???? ?????? ?????? ???????">
              <a:hlinkClick r:id="rId2"/>
            </p:cNvPr>
            <p:cNvPicPr>
              <a:picLocks noChangeAspect="1" noChangeArrowheads="1"/>
            </p:cNvPicPr>
            <p:nvPr/>
          </p:nvPicPr>
          <p:blipFill>
            <a:blip r:embed="rId3" cstate="print"/>
            <a:srcRect/>
            <a:stretch>
              <a:fillRect/>
            </a:stretch>
          </p:blipFill>
          <p:spPr bwMode="auto">
            <a:xfrm>
              <a:off x="0" y="-1"/>
              <a:ext cx="9144000" cy="6847027"/>
            </a:xfrm>
            <a:prstGeom prst="rect">
              <a:avLst/>
            </a:prstGeom>
            <a:noFill/>
          </p:spPr>
        </p:pic>
        <p:sp>
          <p:nvSpPr>
            <p:cNvPr id="3" name="Rectangle 2"/>
            <p:cNvSpPr/>
            <p:nvPr/>
          </p:nvSpPr>
          <p:spPr>
            <a:xfrm>
              <a:off x="2667000" y="6324600"/>
              <a:ext cx="3962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5" name="Rectangle 4"/>
            <p:cNvSpPr/>
            <p:nvPr/>
          </p:nvSpPr>
          <p:spPr>
            <a:xfrm>
              <a:off x="2209800" y="6248400"/>
              <a:ext cx="3200400" cy="461665"/>
            </a:xfrm>
            <a:prstGeom prst="rect">
              <a:avLst/>
            </a:prstGeom>
          </p:spPr>
          <p:txBody>
            <a:bodyPr wrap="square">
              <a:spAutoFit/>
            </a:bodyPr>
            <a:lstStyle/>
            <a:p>
              <a:pPr algn="r" rtl="1"/>
              <a:r>
                <a:rPr lang="en-US" sz="2400" b="1" dirty="0" err="1" smtClean="0">
                  <a:solidFill>
                    <a:srgbClr val="FFFF00"/>
                  </a:solidFill>
                </a:rPr>
                <a:t>kuwait</a:t>
              </a:r>
              <a:r>
                <a:rPr lang="en-US" sz="2400" b="1" dirty="0" smtClean="0">
                  <a:solidFill>
                    <a:srgbClr val="FFFF00"/>
                  </a:solidFill>
                </a:rPr>
                <a:t> </a:t>
              </a:r>
              <a:r>
                <a:rPr lang="en-US" sz="2400" b="1" dirty="0" err="1" smtClean="0">
                  <a:solidFill>
                    <a:srgbClr val="FFFF00"/>
                  </a:solidFill>
                </a:rPr>
                <a:t>Sharq</a:t>
              </a:r>
              <a:r>
                <a:rPr lang="en-US" sz="2400" b="1" dirty="0" smtClean="0">
                  <a:solidFill>
                    <a:srgbClr val="FFFF00"/>
                  </a:solidFill>
                </a:rPr>
                <a:t> Mall </a:t>
              </a:r>
              <a:endParaRPr lang="en-US" sz="2400" b="1" dirty="0">
                <a:solidFill>
                  <a:srgbClr val="FFFF00"/>
                </a:solidFill>
              </a:endParaRPr>
            </a:p>
          </p:txBody>
        </p:sp>
      </p:grpSp>
    </p:spTree>
    <p:extLst>
      <p:ext uri="{BB962C8B-B14F-4D97-AF65-F5344CB8AC3E}">
        <p14:creationId xmlns:p14="http://schemas.microsoft.com/office/powerpoint/2010/main" val="31066050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2139" cy="6858000"/>
            <a:chOff x="0" y="0"/>
            <a:chExt cx="9142139" cy="6858000"/>
          </a:xfrm>
        </p:grpSpPr>
        <p:pic>
          <p:nvPicPr>
            <p:cNvPr id="12" name="Picture 16" descr="E:\Q8\2069133350_ccbae7f80a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1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87147" cy="369332"/>
            </a:xfrm>
            <a:prstGeom prst="rect">
              <a:avLst/>
            </a:prstGeom>
          </p:spPr>
          <p:txBody>
            <a:bodyPr wrap="none">
              <a:spAutoFit/>
            </a:bodyPr>
            <a:lstStyle/>
            <a:p>
              <a:pPr algn="r" rtl="1"/>
              <a:r>
                <a:rPr lang="en-US" b="1" dirty="0" smtClean="0">
                  <a:solidFill>
                    <a:srgbClr val="FFFF00"/>
                  </a:solidFill>
                </a:rPr>
                <a:t>Kuwait city </a:t>
              </a:r>
              <a:endParaRPr lang="en-US" dirty="0">
                <a:solidFill>
                  <a:srgbClr val="FFFF00"/>
                </a:solidFill>
              </a:endParaRPr>
            </a:p>
          </p:txBody>
        </p:sp>
      </p:grpSp>
    </p:spTree>
    <p:extLst>
      <p:ext uri="{BB962C8B-B14F-4D97-AF65-F5344CB8AC3E}">
        <p14:creationId xmlns:p14="http://schemas.microsoft.com/office/powerpoint/2010/main" val="166609526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7104993"/>
            <a:chOff x="0" y="0"/>
            <a:chExt cx="9144000" cy="7104993"/>
          </a:xfrm>
        </p:grpSpPr>
        <p:grpSp>
          <p:nvGrpSpPr>
            <p:cNvPr id="6" name="Group 5"/>
            <p:cNvGrpSpPr/>
            <p:nvPr/>
          </p:nvGrpSpPr>
          <p:grpSpPr>
            <a:xfrm>
              <a:off x="0" y="0"/>
              <a:ext cx="9144000" cy="7104993"/>
              <a:chOff x="0" y="0"/>
              <a:chExt cx="9144000" cy="7104993"/>
            </a:xfrm>
          </p:grpSpPr>
          <p:pic>
            <p:nvPicPr>
              <p:cNvPr id="3" name="Picture 6" descr="http://farm1.static.flickr.com/166/385387301_7f19ae211c.jpg"/>
              <p:cNvPicPr>
                <a:picLocks noChangeAspect="1" noChangeArrowheads="1"/>
              </p:cNvPicPr>
              <p:nvPr/>
            </p:nvPicPr>
            <p:blipFill>
              <a:blip r:embed="rId2" cstate="print"/>
              <a:srcRect/>
              <a:stretch>
                <a:fillRect/>
              </a:stretch>
            </p:blipFill>
            <p:spPr bwMode="auto">
              <a:xfrm>
                <a:off x="0" y="0"/>
                <a:ext cx="9144000" cy="7104993"/>
              </a:xfrm>
              <a:prstGeom prst="rect">
                <a:avLst/>
              </a:prstGeom>
              <a:noFill/>
            </p:spPr>
          </p:pic>
          <p:sp>
            <p:nvSpPr>
              <p:cNvPr id="4" name="Rectangle 3"/>
              <p:cNvSpPr/>
              <p:nvPr/>
            </p:nvSpPr>
            <p:spPr>
              <a:xfrm rot="20929838">
                <a:off x="897241" y="1292633"/>
                <a:ext cx="3208699" cy="923330"/>
              </a:xfrm>
              <a:prstGeom prst="rect">
                <a:avLst/>
              </a:prstGeom>
              <a:noFill/>
            </p:spPr>
            <p:txBody>
              <a:bodyPr wrap="none" lIns="91440" tIns="45720" rIns="91440" bIns="45720">
                <a:spAutoFit/>
              </a:bodyPr>
              <a:lstStyle/>
              <a:p>
                <a:pPr algn="ctr" rtl="1"/>
                <a:r>
                  <a:rPr lang="en-US" sz="54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Thank You</a:t>
                </a:r>
                <a:endParaRPr lang="en-US" sz="54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pic>
            <p:nvPicPr>
              <p:cNvPr id="5" name="Picture 21" descr="حصريا,تحميل,لن,ننسي,2\8\1990,,.....!,صور,فيديو,شرح,2012 , syrcafe , منتديات مقهى كل العرب , حصريا تحميل لن ننسي 2\8\1990  .....! صور فيديو شرح 2012"/>
              <p:cNvPicPr>
                <a:picLocks noChangeAspect="1" noChangeArrowheads="1"/>
              </p:cNvPicPr>
              <p:nvPr/>
            </p:nvPicPr>
            <p:blipFill>
              <a:blip r:embed="rId3" cstate="print"/>
              <a:srcRect/>
              <a:stretch>
                <a:fillRect/>
              </a:stretch>
            </p:blipFill>
            <p:spPr bwMode="auto">
              <a:xfrm rot="20060893">
                <a:off x="4143545" y="934756"/>
                <a:ext cx="1140898" cy="1505550"/>
              </a:xfrm>
              <a:prstGeom prst="rect">
                <a:avLst/>
              </a:prstGeom>
              <a:noFill/>
              <a:ln w="9525">
                <a:noFill/>
                <a:miter lim="800000"/>
                <a:headEnd/>
                <a:tailEnd/>
              </a:ln>
            </p:spPr>
          </p:pic>
        </p:grpSp>
        <p:sp>
          <p:nvSpPr>
            <p:cNvPr id="1025" name="Rectangle 1"/>
            <p:cNvSpPr>
              <a:spLocks noChangeArrowheads="1"/>
            </p:cNvSpPr>
            <p:nvPr/>
          </p:nvSpPr>
          <p:spPr bwMode="auto">
            <a:xfrm>
              <a:off x="1828800" y="5024215"/>
              <a:ext cx="2590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en-US" sz="2800" b="1" dirty="0" smtClean="0">
                  <a:latin typeface="Times New Roman" pitchFamily="18" charset="0"/>
                  <a:cs typeface="Times New Roman" pitchFamily="18" charset="0"/>
                </a:rPr>
                <a:t>Presentation created by </a:t>
              </a:r>
              <a:r>
                <a:rPr lang="en-US" sz="2800" b="1" dirty="0" err="1" smtClean="0">
                  <a:latin typeface="Times New Roman" pitchFamily="18" charset="0"/>
                  <a:cs typeface="Times New Roman" pitchFamily="18" charset="0"/>
                </a:rPr>
                <a:t>Kawthar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Habeeb</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1385647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991600" cy="5078313"/>
          </a:xfrm>
          <a:prstGeom prst="rect">
            <a:avLst/>
          </a:prstGeom>
        </p:spPr>
        <p:txBody>
          <a:bodyPr wrap="square">
            <a:spAutoFit/>
          </a:bodyPr>
          <a:lstStyle/>
          <a:p>
            <a:r>
              <a:rPr lang="en-US" b="1" dirty="0" smtClean="0"/>
              <a:t>Government</a:t>
            </a:r>
          </a:p>
          <a:p>
            <a:endParaRPr lang="en-US" b="1" dirty="0"/>
          </a:p>
          <a:p>
            <a:r>
              <a:rPr lang="en-US" dirty="0" smtClean="0"/>
              <a:t/>
            </a:r>
            <a:br>
              <a:rPr lang="en-US" dirty="0" smtClean="0"/>
            </a:br>
            <a:r>
              <a:rPr lang="en-US" b="1" dirty="0"/>
              <a:t>Type: </a:t>
            </a:r>
            <a:r>
              <a:rPr lang="en-US" dirty="0"/>
              <a:t>constitutional, hereditary emirate ruled by princes (</a:t>
            </a:r>
            <a:r>
              <a:rPr lang="en-US" dirty="0" err="1"/>
              <a:t>Amirs</a:t>
            </a:r>
            <a:r>
              <a:rPr lang="en-US" dirty="0"/>
              <a:t>) who have been drawn </a:t>
            </a:r>
            <a:r>
              <a:rPr lang="en-US" dirty="0" smtClean="0"/>
              <a:t>from</a:t>
            </a:r>
          </a:p>
          <a:p>
            <a:r>
              <a:rPr lang="en-US" dirty="0" smtClean="0"/>
              <a:t>           the </a:t>
            </a:r>
            <a:r>
              <a:rPr lang="en-US" dirty="0"/>
              <a:t>Al Sabah family since the middle of the 18th century.</a:t>
            </a:r>
            <a:endParaRPr lang="en-US" dirty="0" smtClean="0"/>
          </a:p>
          <a:p>
            <a:r>
              <a:rPr lang="en-US" dirty="0" smtClean="0"/>
              <a:t/>
            </a:r>
            <a:br>
              <a:rPr lang="en-US" dirty="0" smtClean="0"/>
            </a:br>
            <a:r>
              <a:rPr lang="en-US" b="1" dirty="0"/>
              <a:t>Independence: </a:t>
            </a:r>
            <a:r>
              <a:rPr lang="en-US" dirty="0"/>
              <a:t>June 19, 1961 (from the United Kingdom</a:t>
            </a:r>
            <a:r>
              <a:rPr lang="en-US" dirty="0" smtClean="0"/>
              <a:t>).</a:t>
            </a:r>
            <a:br>
              <a:rPr lang="en-US" dirty="0" smtClean="0"/>
            </a:br>
            <a:r>
              <a:rPr lang="en-US" dirty="0" smtClean="0"/>
              <a:t/>
            </a:r>
            <a:br>
              <a:rPr lang="en-US" dirty="0" smtClean="0"/>
            </a:br>
            <a:r>
              <a:rPr lang="en-US" b="1" dirty="0"/>
              <a:t>Administrative subdivisions: </a:t>
            </a:r>
            <a:r>
              <a:rPr lang="en-US" dirty="0" smtClean="0"/>
              <a:t>Six. governorates </a:t>
            </a:r>
          </a:p>
          <a:p>
            <a:r>
              <a:rPr lang="en-US" dirty="0" smtClean="0"/>
              <a:t/>
            </a:r>
            <a:br>
              <a:rPr lang="en-US" dirty="0" smtClean="0"/>
            </a:br>
            <a:r>
              <a:rPr lang="en-US" b="1" dirty="0"/>
              <a:t>Political parties: </a:t>
            </a:r>
            <a:r>
              <a:rPr lang="en-US" dirty="0"/>
              <a:t>None; formal political parties have </a:t>
            </a:r>
            <a:r>
              <a:rPr lang="en-US" dirty="0" smtClean="0"/>
              <a:t>no</a:t>
            </a:r>
          </a:p>
          <a:p>
            <a:r>
              <a:rPr lang="en-US" dirty="0" smtClean="0"/>
              <a:t> 	             legal </a:t>
            </a:r>
            <a:r>
              <a:rPr lang="en-US" dirty="0"/>
              <a:t>status, although de </a:t>
            </a:r>
            <a:r>
              <a:rPr lang="en-US" dirty="0" smtClean="0"/>
              <a:t>facto political </a:t>
            </a:r>
            <a:r>
              <a:rPr lang="en-US" dirty="0"/>
              <a:t>blocs exist</a:t>
            </a:r>
            <a:r>
              <a:rPr lang="en-US" dirty="0" smtClean="0"/>
              <a:t>.</a:t>
            </a:r>
          </a:p>
          <a:p>
            <a:r>
              <a:rPr lang="en-US" dirty="0" smtClean="0"/>
              <a:t/>
            </a:r>
            <a:br>
              <a:rPr lang="en-US" dirty="0" smtClean="0"/>
            </a:br>
            <a:r>
              <a:rPr lang="en-US" b="1" dirty="0"/>
              <a:t>Elections: </a:t>
            </a:r>
            <a:r>
              <a:rPr lang="en-US" dirty="0"/>
              <a:t>There are no executive branch elections; the Amir is hereditary; prime </a:t>
            </a:r>
            <a:r>
              <a:rPr lang="en-US" dirty="0" smtClean="0"/>
              <a:t>minister</a:t>
            </a:r>
          </a:p>
          <a:p>
            <a:r>
              <a:rPr lang="en-US" dirty="0"/>
              <a:t> </a:t>
            </a:r>
            <a:r>
              <a:rPr lang="en-US" dirty="0" smtClean="0"/>
              <a:t>                 and </a:t>
            </a:r>
            <a:r>
              <a:rPr lang="en-US" dirty="0"/>
              <a:t>crown prince are appointed by the Amir</a:t>
            </a:r>
            <a:r>
              <a:rPr lang="en-US" dirty="0" smtClean="0"/>
              <a:t>. </a:t>
            </a:r>
          </a:p>
          <a:p>
            <a:endParaRPr lang="en-US" dirty="0" smtClean="0"/>
          </a:p>
          <a:p>
            <a:r>
              <a:rPr lang="en-US" dirty="0" smtClean="0"/>
              <a:t/>
            </a:r>
            <a:br>
              <a:rPr lang="en-US" dirty="0" smtClean="0"/>
            </a:br>
            <a:endParaRPr lang="en-US" dirty="0"/>
          </a:p>
        </p:txBody>
      </p:sp>
      <p:grpSp>
        <p:nvGrpSpPr>
          <p:cNvPr id="3" name="Group 2"/>
          <p:cNvGrpSpPr/>
          <p:nvPr/>
        </p:nvGrpSpPr>
        <p:grpSpPr>
          <a:xfrm>
            <a:off x="113291" y="0"/>
            <a:ext cx="3049009" cy="1071265"/>
            <a:chOff x="113291" y="0"/>
            <a:chExt cx="3049009" cy="1071265"/>
          </a:xfrm>
        </p:grpSpPr>
        <p:sp useBgFill="1">
          <p:nvSpPr>
            <p:cNvPr id="4" name="Rounded Rectangle 3"/>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5" name="Title 1"/>
            <p:cNvSpPr txBox="1">
              <a:spLocks/>
            </p:cNvSpPr>
            <p:nvPr/>
          </p:nvSpPr>
          <p:spPr>
            <a:xfrm>
              <a:off x="457200" y="0"/>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6"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7" name="Rectangle 6"/>
            <p:cNvSpPr/>
            <p:nvPr/>
          </p:nvSpPr>
          <p:spPr>
            <a:xfrm>
              <a:off x="914400" y="609600"/>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pic>
        <p:nvPicPr>
          <p:cNvPr id="5122" name="Picture 2" descr="http://t2.gstatic.com/images?q=tbn:ANd9GcSuuSX1uEogYKOHF88qyQtXqcG7Ay6v6Ql5B8_RmDiTTwn1g6sPiw"/>
          <p:cNvPicPr>
            <a:picLocks noChangeAspect="1" noChangeArrowheads="1"/>
          </p:cNvPicPr>
          <p:nvPr/>
        </p:nvPicPr>
        <p:blipFill>
          <a:blip r:embed="rId4" cstate="print"/>
          <a:srcRect/>
          <a:stretch>
            <a:fillRect/>
          </a:stretch>
        </p:blipFill>
        <p:spPr bwMode="auto">
          <a:xfrm rot="410200">
            <a:off x="6248400" y="2590800"/>
            <a:ext cx="2695575" cy="1981200"/>
          </a:xfrm>
          <a:prstGeom prst="rect">
            <a:avLst/>
          </a:prstGeom>
          <a:ln>
            <a:noFill/>
          </a:ln>
          <a:effectLst>
            <a:softEdge rad="112500"/>
          </a:effectLst>
        </p:spPr>
      </p:pic>
      <p:pic>
        <p:nvPicPr>
          <p:cNvPr id="5123" name="Picture 3" descr="C:\Documents and Settings\Kawthar\Desktop\All sizes   Kuwait Independence - National Day 25-26 February   Flickr - Photo Sharing!_files\6921145013_9abfaefaa1.jpg"/>
          <p:cNvPicPr>
            <a:picLocks noChangeAspect="1" noChangeArrowheads="1"/>
          </p:cNvPicPr>
          <p:nvPr/>
        </p:nvPicPr>
        <p:blipFill>
          <a:blip r:embed="rId5" cstate="print"/>
          <a:srcRect/>
          <a:stretch>
            <a:fillRect/>
          </a:stretch>
        </p:blipFill>
        <p:spPr bwMode="auto">
          <a:xfrm rot="565175">
            <a:off x="5162092" y="-109501"/>
            <a:ext cx="3490547" cy="20972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291" y="14514"/>
            <a:ext cx="3199733" cy="1050428"/>
            <a:chOff x="113291" y="14514"/>
            <a:chExt cx="3199733" cy="1050428"/>
          </a:xfrm>
        </p:grpSpPr>
        <p:sp useBgFill="1">
          <p:nvSpPr>
            <p:cNvPr id="3" name="Rounded Rectangle 2"/>
            <p:cNvSpPr/>
            <p:nvPr/>
          </p:nvSpPr>
          <p:spPr>
            <a:xfrm>
              <a:off x="113291" y="154799"/>
              <a:ext cx="3049009" cy="910143"/>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lstStyle/>
            <a:p>
              <a:pPr algn="ctr" rtl="1" fontAlgn="auto">
                <a:spcBef>
                  <a:spcPts val="0"/>
                </a:spcBef>
                <a:spcAft>
                  <a:spcPts val="0"/>
                </a:spcAft>
                <a:defRPr/>
              </a:pP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pitchFamily="18" charset="0"/>
              </a:endParaRPr>
            </a:p>
          </p:txBody>
        </p:sp>
        <p:sp>
          <p:nvSpPr>
            <p:cNvPr id="4" name="Title 1"/>
            <p:cNvSpPr txBox="1">
              <a:spLocks/>
            </p:cNvSpPr>
            <p:nvPr/>
          </p:nvSpPr>
          <p:spPr>
            <a:xfrm>
              <a:off x="787538" y="14514"/>
              <a:ext cx="2525486" cy="789376"/>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defRPr/>
              </a:pP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Kuwait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pic>
          <p:nvPicPr>
            <p:cNvPr id="5" name="Picture 2" descr="C:\Users\Dell\AppData\Local\Microsoft\Windows\Temporary Internet Files\Content.IE5\2OZG81QG\MC900161720[1].wmf"/>
            <p:cNvPicPr>
              <a:picLocks noChangeAspect="1" noChangeArrowheads="1"/>
            </p:cNvPicPr>
            <p:nvPr/>
          </p:nvPicPr>
          <p:blipFill>
            <a:blip r:embed="rId3" cstate="print"/>
            <a:srcRect/>
            <a:stretch>
              <a:fillRect/>
            </a:stretch>
          </p:blipFill>
          <p:spPr bwMode="auto">
            <a:xfrm>
              <a:off x="190500" y="252413"/>
              <a:ext cx="723900" cy="684212"/>
            </a:xfrm>
            <a:prstGeom prst="rect">
              <a:avLst/>
            </a:prstGeom>
            <a:noFill/>
            <a:ln w="9525">
              <a:noFill/>
              <a:miter lim="800000"/>
              <a:headEnd/>
              <a:tailEnd/>
            </a:ln>
          </p:spPr>
        </p:pic>
        <p:sp>
          <p:nvSpPr>
            <p:cNvPr id="6" name="Rectangle 5"/>
            <p:cNvSpPr/>
            <p:nvPr/>
          </p:nvSpPr>
          <p:spPr>
            <a:xfrm>
              <a:off x="1300765" y="573057"/>
              <a:ext cx="1771382" cy="46166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Fast Facts:</a:t>
              </a:r>
            </a:p>
          </p:txBody>
        </p:sp>
      </p:grpSp>
      <p:sp>
        <p:nvSpPr>
          <p:cNvPr id="7" name="Rectangle 6"/>
          <p:cNvSpPr/>
          <p:nvPr/>
        </p:nvSpPr>
        <p:spPr>
          <a:xfrm>
            <a:off x="0" y="3657600"/>
            <a:ext cx="9144000" cy="4524315"/>
          </a:xfrm>
          <a:prstGeom prst="rect">
            <a:avLst/>
          </a:prstGeom>
        </p:spPr>
        <p:txBody>
          <a:bodyPr wrap="square">
            <a:spAutoFit/>
          </a:bodyPr>
          <a:lstStyle/>
          <a:p>
            <a:r>
              <a:rPr lang="en-US" b="1" dirty="0" smtClean="0"/>
              <a:t>Economy </a:t>
            </a:r>
          </a:p>
          <a:p>
            <a:endParaRPr lang="en-US" b="1" dirty="0" smtClean="0"/>
          </a:p>
          <a:p>
            <a:pPr>
              <a:lnSpc>
                <a:spcPct val="200000"/>
              </a:lnSpc>
            </a:pPr>
            <a:r>
              <a:rPr lang="en-US" dirty="0" smtClean="0"/>
              <a:t>Kuwait is a geographically small but wealthy country with a relatively open economy and self-reported crude oil reserves of nearly 105 billion barrels--approximately 8% of world reserves. Petroleum accounts for nearly half of GDP, 95% of export revenues, and 95% of government income. </a:t>
            </a:r>
          </a:p>
          <a:p>
            <a:endParaRPr lang="en-US" b="1" dirty="0" smtClean="0"/>
          </a:p>
          <a:p>
            <a:endParaRPr lang="en-US" b="1" dirty="0" smtClean="0"/>
          </a:p>
          <a:p>
            <a:pPr>
              <a:lnSpc>
                <a:spcPct val="200000"/>
              </a:lnSpc>
            </a:pPr>
            <a:r>
              <a:rPr lang="en-US" dirty="0" smtClean="0"/>
              <a:t/>
            </a:r>
            <a:br>
              <a:rPr lang="en-US" dirty="0" smtClean="0"/>
            </a:br>
            <a:endParaRPr lang="en-US" dirty="0"/>
          </a:p>
        </p:txBody>
      </p:sp>
      <p:pic>
        <p:nvPicPr>
          <p:cNvPr id="4100" name="Picture 4" descr="http://www.bnsa5.com/wp-content/uploads/2011/07/Kuwaiti-dinar.jpg"/>
          <p:cNvPicPr>
            <a:picLocks noChangeAspect="1" noChangeArrowheads="1"/>
          </p:cNvPicPr>
          <p:nvPr/>
        </p:nvPicPr>
        <p:blipFill>
          <a:blip r:embed="rId4" cstate="print"/>
          <a:srcRect/>
          <a:stretch>
            <a:fillRect/>
          </a:stretch>
        </p:blipFill>
        <p:spPr bwMode="auto">
          <a:xfrm rot="751035">
            <a:off x="3382945" y="882502"/>
            <a:ext cx="4617896" cy="306137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2776914"/>
          </a:xfrm>
          <a:prstGeom prst="rect">
            <a:avLst/>
          </a:prstGeom>
        </p:spPr>
        <p:txBody>
          <a:bodyPr wrap="square">
            <a:spAutoFit/>
          </a:bodyPr>
          <a:lstStyle/>
          <a:p>
            <a:pPr>
              <a:lnSpc>
                <a:spcPct val="200000"/>
              </a:lnSpc>
            </a:pPr>
            <a:r>
              <a:rPr lang="it-IT" sz="2400" b="1" dirty="0" smtClean="0"/>
              <a:t>GDP - per capita (PPP): </a:t>
            </a:r>
            <a:r>
              <a:rPr lang="it-IT" sz="2400" dirty="0" smtClean="0"/>
              <a:t>$40,700 (2011 est.) </a:t>
            </a:r>
            <a:r>
              <a:rPr lang="en-US" sz="2400" dirty="0" smtClean="0"/>
              <a:t>.</a:t>
            </a:r>
            <a:br>
              <a:rPr lang="en-US" sz="2400" dirty="0" smtClean="0"/>
            </a:br>
            <a:r>
              <a:rPr lang="en-US" sz="2400" b="1" dirty="0" smtClean="0"/>
              <a:t>Real GDP growth rate </a:t>
            </a:r>
            <a:r>
              <a:rPr lang="en-US" sz="2400" dirty="0" smtClean="0"/>
              <a:t>(2010 est.): 4.4%.</a:t>
            </a:r>
            <a:br>
              <a:rPr lang="en-US" sz="2400" dirty="0" smtClean="0"/>
            </a:br>
            <a:r>
              <a:rPr lang="en-US" sz="2400" b="1" dirty="0" smtClean="0"/>
              <a:t>Natural resources</a:t>
            </a:r>
            <a:r>
              <a:rPr lang="en-US" sz="2400" dirty="0" smtClean="0"/>
              <a:t>: Oil, natural gas, fish, shrimp</a:t>
            </a:r>
            <a:r>
              <a:rPr lang="en-US" dirty="0" smtClean="0"/>
              <a:t/>
            </a:r>
            <a:br>
              <a:rPr lang="en-US" dirty="0" smtClean="0"/>
            </a:b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6400"/>
            <a:ext cx="9144000" cy="2222916"/>
          </a:xfrm>
          <a:prstGeom prst="rect">
            <a:avLst/>
          </a:prstGeom>
        </p:spPr>
        <p:txBody>
          <a:bodyPr wrap="square">
            <a:spAutoFit/>
          </a:bodyPr>
          <a:lstStyle/>
          <a:p>
            <a:pPr>
              <a:lnSpc>
                <a:spcPct val="200000"/>
              </a:lnSpc>
            </a:pPr>
            <a:r>
              <a:rPr lang="en-US" b="1" dirty="0" smtClean="0"/>
              <a:t>Agriculture and fishing </a:t>
            </a:r>
            <a:r>
              <a:rPr lang="en-US" dirty="0" smtClean="0"/>
              <a:t>(about 8.02% of GDP): With the exception of fish, most food is imported. </a:t>
            </a:r>
            <a:r>
              <a:rPr lang="en-US" i="1" dirty="0" smtClean="0"/>
              <a:t>Cultivated land</a:t>
            </a:r>
            <a:r>
              <a:rPr lang="en-US" dirty="0" smtClean="0"/>
              <a:t>--1%.</a:t>
            </a:r>
          </a:p>
          <a:p>
            <a:pPr>
              <a:lnSpc>
                <a:spcPct val="200000"/>
              </a:lnSpc>
            </a:pPr>
            <a:endParaRPr lang="en-US" dirty="0" smtClean="0"/>
          </a:p>
          <a:p>
            <a:pPr>
              <a:lnSpc>
                <a:spcPct val="200000"/>
              </a:lnSpc>
            </a:pPr>
            <a:endParaRPr lang="en-US" dirty="0" smtClean="0"/>
          </a:p>
        </p:txBody>
      </p:sp>
      <p:sp>
        <p:nvSpPr>
          <p:cNvPr id="3" name="Rectangle 2"/>
          <p:cNvSpPr/>
          <p:nvPr/>
        </p:nvSpPr>
        <p:spPr>
          <a:xfrm>
            <a:off x="0" y="3429000"/>
            <a:ext cx="9144000" cy="1228541"/>
          </a:xfrm>
          <a:prstGeom prst="rect">
            <a:avLst/>
          </a:prstGeom>
        </p:spPr>
        <p:txBody>
          <a:bodyPr wrap="square">
            <a:spAutoFit/>
          </a:bodyPr>
          <a:lstStyle/>
          <a:p>
            <a:pPr>
              <a:lnSpc>
                <a:spcPct val="200000"/>
              </a:lnSpc>
            </a:pPr>
            <a:r>
              <a:rPr lang="en-US" sz="2000" b="1" dirty="0" smtClean="0"/>
              <a:t>Industry:</a:t>
            </a:r>
            <a:r>
              <a:rPr lang="en-US" sz="2000" dirty="0" smtClean="0"/>
              <a:t> </a:t>
            </a:r>
            <a:r>
              <a:rPr lang="en-US" sz="2000" b="1" i="1" dirty="0" smtClean="0"/>
              <a:t>Types</a:t>
            </a:r>
            <a:r>
              <a:rPr lang="en-US" sz="2000" dirty="0" smtClean="0"/>
              <a:t>--oil and gas (about 43.35% of GDP) including petroleum extraction and refining, fertilizer, chemicals, desalination, construction materials.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5342"/>
            <a:ext cx="9144000" cy="4524315"/>
          </a:xfrm>
          <a:prstGeom prst="rect">
            <a:avLst/>
          </a:prstGeom>
        </p:spPr>
        <p:txBody>
          <a:bodyPr wrap="square">
            <a:spAutoFit/>
          </a:bodyPr>
          <a:lstStyle/>
          <a:p>
            <a:pPr>
              <a:lnSpc>
                <a:spcPct val="200000"/>
              </a:lnSpc>
            </a:pPr>
            <a:r>
              <a:rPr lang="en-US" b="1" dirty="0" smtClean="0"/>
              <a:t>Manufacturing: </a:t>
            </a:r>
            <a:r>
              <a:rPr lang="en-US" dirty="0" smtClean="0"/>
              <a:t>About 5.14% of GDP.</a:t>
            </a:r>
            <a:br>
              <a:rPr lang="en-US" dirty="0" smtClean="0"/>
            </a:br>
            <a:r>
              <a:rPr lang="en-US" b="1" dirty="0" smtClean="0"/>
              <a:t>Services</a:t>
            </a:r>
            <a:r>
              <a:rPr lang="en-US" dirty="0" smtClean="0"/>
              <a:t> (about 30% of GDP): </a:t>
            </a:r>
            <a:r>
              <a:rPr lang="en-US" i="1" dirty="0" smtClean="0"/>
              <a:t>Types</a:t>
            </a:r>
            <a:r>
              <a:rPr lang="en-US" dirty="0" smtClean="0"/>
              <a:t>--public administration, real estate, trade, hotels, and restaurants.</a:t>
            </a:r>
            <a:br>
              <a:rPr lang="en-US" dirty="0" smtClean="0"/>
            </a:br>
            <a:r>
              <a:rPr lang="en-US" b="1" dirty="0" smtClean="0"/>
              <a:t>Financial institutions: </a:t>
            </a:r>
            <a:r>
              <a:rPr lang="en-US" dirty="0" smtClean="0"/>
              <a:t>About 13.49% of GDP.</a:t>
            </a:r>
          </a:p>
          <a:p>
            <a:pPr>
              <a:lnSpc>
                <a:spcPct val="200000"/>
              </a:lnSpc>
            </a:pPr>
            <a:r>
              <a:rPr lang="en-US" b="1" dirty="0" smtClean="0"/>
              <a:t>Shipping </a:t>
            </a:r>
            <a:r>
              <a:rPr lang="en-US" dirty="0" smtClean="0"/>
              <a:t>: The Kuwait Oil Tanker Company has 24 crude oil, liquefied petroleum gas, and refined product carriers and is the largest tanker company in an OPEC country. Kuwait is a member of the United Arab Shipping Company.</a:t>
            </a:r>
            <a:br>
              <a:rPr lang="en-US" dirty="0" smtClean="0"/>
            </a:br>
            <a:endParaRPr lang="en-US"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1092</TotalTime>
  <Words>779</Words>
  <Application>Microsoft Office PowerPoint</Application>
  <PresentationFormat>On-screen Show (4:3)</PresentationFormat>
  <Paragraphs>132</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IU User</dc:creator>
  <cp:lastModifiedBy>Administrator</cp:lastModifiedBy>
  <cp:revision>36</cp:revision>
  <dcterms:created xsi:type="dcterms:W3CDTF">2012-04-06T19:18:26Z</dcterms:created>
  <dcterms:modified xsi:type="dcterms:W3CDTF">2012-11-12T19:20:18Z</dcterms:modified>
</cp:coreProperties>
</file>