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71" r:id="rId2"/>
    <p:sldId id="308" r:id="rId3"/>
    <p:sldId id="309" r:id="rId4"/>
    <p:sldId id="272" r:id="rId5"/>
    <p:sldId id="273" r:id="rId6"/>
    <p:sldId id="274" r:id="rId7"/>
    <p:sldId id="306" r:id="rId8"/>
    <p:sldId id="310" r:id="rId9"/>
    <p:sldId id="311" r:id="rId10"/>
    <p:sldId id="312" r:id="rId11"/>
    <p:sldId id="313" r:id="rId12"/>
    <p:sldId id="314" r:id="rId13"/>
    <p:sldId id="315" r:id="rId14"/>
    <p:sldId id="316" r:id="rId15"/>
    <p:sldId id="317" r:id="rId16"/>
    <p:sldId id="277" r:id="rId17"/>
    <p:sldId id="278" r:id="rId18"/>
    <p:sldId id="279" r:id="rId19"/>
    <p:sldId id="283" r:id="rId20"/>
    <p:sldId id="288" r:id="rId21"/>
    <p:sldId id="289" r:id="rId22"/>
    <p:sldId id="290" r:id="rId23"/>
    <p:sldId id="291" r:id="rId24"/>
    <p:sldId id="292" r:id="rId25"/>
    <p:sldId id="305"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09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5F50473-B600-48BF-A990-ED4115392F9C}" type="datetimeFigureOut">
              <a:rPr lang="en-US" smtClean="0"/>
              <a:t>10/2/2012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5E270A4-B79C-4AFA-9602-75B66D563B8B}" type="slidenum">
              <a:rPr lang="en-US" smtClean="0"/>
              <a:t>‹#›</a:t>
            </a:fld>
            <a:endParaRPr lang="en-US"/>
          </a:p>
        </p:txBody>
      </p:sp>
    </p:spTree>
    <p:extLst>
      <p:ext uri="{BB962C8B-B14F-4D97-AF65-F5344CB8AC3E}">
        <p14:creationId xmlns:p14="http://schemas.microsoft.com/office/powerpoint/2010/main" val="347191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117BED5-5712-4028-A313-E7AC74C004E5}" type="datetimeFigureOut">
              <a:rPr lang="en-US" smtClean="0"/>
              <a:pPr/>
              <a:t>10/2/2012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09AC6C7-840A-4092-8224-B6EED950B3D9}" type="slidenum">
              <a:rPr lang="en-US" smtClean="0"/>
              <a:pPr/>
              <a:t>‹#›</a:t>
            </a:fld>
            <a:endParaRPr lang="en-US"/>
          </a:p>
        </p:txBody>
      </p:sp>
    </p:spTree>
    <p:extLst>
      <p:ext uri="{BB962C8B-B14F-4D97-AF65-F5344CB8AC3E}">
        <p14:creationId xmlns:p14="http://schemas.microsoft.com/office/powerpoint/2010/main" val="139900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9150C925-9437-4C1C-B26E-8E6000D28374}" type="datetimeFigureOut">
              <a:rPr lang="en-US" smtClean="0"/>
              <a:pPr/>
              <a:t>10/2/2012</a:t>
            </a:fld>
            <a:endParaRPr lang="en-US"/>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0861352E-EB7B-455D-AE6B-1E29764CED5A}" type="slidenum">
              <a:rPr lang="en-US" smtClean="0"/>
              <a:pPr/>
              <a:t>‹#›</a:t>
            </a:fld>
            <a:endParaRPr lang="en-US"/>
          </a:p>
        </p:txBody>
      </p:sp>
      <p:pic>
        <p:nvPicPr>
          <p:cNvPr id="15" name="Picture 14" descr="ARWTC_final_Transparent.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381000" y="152400"/>
            <a:ext cx="8342400"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chemeClr val="accent2"/>
              </a:buClr>
              <a:buFont typeface="Arial" pitchFamily="34" charset="0"/>
              <a:buChar char="•"/>
              <a:defRPr/>
            </a:lvl2pPr>
            <a:lvl3pPr>
              <a:buClr>
                <a:schemeClr val="tx1"/>
              </a:buClr>
              <a:buFont typeface="Wingdings" pitchFamily="2" charset="2"/>
              <a:buChar char="§"/>
              <a:defRPr/>
            </a:lvl3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8" descr="ARWTC_final_Transparent.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400800" y="6181725"/>
            <a:ext cx="2607000" cy="52387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descr="ARWTC_final_Transparent.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400800" y="6181725"/>
            <a:ext cx="2607000" cy="52387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pic>
        <p:nvPicPr>
          <p:cNvPr id="16" name="Picture 15" descr="ARWTC_final_Transparent.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6400800" y="6096000"/>
            <a:ext cx="2607000" cy="52387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6" name="Picture 15" descr="AEDC Logo.gif"/>
          <p:cNvPicPr>
            <a:picLocks noChangeAspect="1"/>
          </p:cNvPicPr>
          <p:nvPr userDrawn="1"/>
        </p:nvPicPr>
        <p:blipFill>
          <a:blip r:embed="rId14" cstate="print"/>
          <a:stretch>
            <a:fillRect/>
          </a:stretch>
        </p:blipFill>
        <p:spPr>
          <a:xfrm>
            <a:off x="7230330" y="6671473"/>
            <a:ext cx="923070" cy="186527"/>
          </a:xfrm>
          <a:prstGeom prst="rect">
            <a:avLst/>
          </a:prstGeom>
        </p:spPr>
      </p:pic>
      <p:pic>
        <p:nvPicPr>
          <p:cNvPr id="10" name="Picture 9" descr="ARWTC_final_Transparent.jpg"/>
          <p:cNvPicPr>
            <a:picLocks noChangeAspect="1"/>
          </p:cNvPicPr>
          <p:nvPr userDrawn="1"/>
        </p:nvPicPr>
        <p:blipFill>
          <a:blip r:embed="rId15" cstate="print">
            <a:clrChange>
              <a:clrFrom>
                <a:srgbClr val="FFFFFF"/>
              </a:clrFrom>
              <a:clrTo>
                <a:srgbClr val="FFFFFF">
                  <a:alpha val="0"/>
                </a:srgbClr>
              </a:clrTo>
            </a:clrChange>
          </a:blip>
          <a:stretch>
            <a:fillRect/>
          </a:stretch>
        </p:blipFill>
        <p:spPr>
          <a:xfrm>
            <a:off x="6400800" y="6096000"/>
            <a:ext cx="2607000" cy="52387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tx1"/>
        </a:buClr>
        <a:buSzPct val="100000"/>
        <a:buFont typeface="Wingdings" pitchFamily="2" charset="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1"/>
            <a:ext cx="8534400" cy="1829761"/>
          </a:xfrm>
        </p:spPr>
        <p:txBody>
          <a:bodyPr>
            <a:normAutofit/>
          </a:bodyPr>
          <a:lstStyle/>
          <a:p>
            <a:r>
              <a:rPr lang="en-US" sz="4000" dirty="0" smtClean="0"/>
              <a:t>The Arkansas World Trade Center</a:t>
            </a:r>
            <a:endParaRPr lang="en-US" sz="4000" dirty="0"/>
          </a:p>
        </p:txBody>
      </p:sp>
      <p:sp>
        <p:nvSpPr>
          <p:cNvPr id="3" name="Subtitle 2"/>
          <p:cNvSpPr>
            <a:spLocks noGrp="1"/>
          </p:cNvSpPr>
          <p:nvPr>
            <p:ph type="subTitle" idx="1"/>
          </p:nvPr>
        </p:nvSpPr>
        <p:spPr/>
        <p:txBody>
          <a:bodyPr/>
          <a:lstStyle/>
          <a:p>
            <a:r>
              <a:rPr lang="en-US" dirty="0" smtClean="0">
                <a:solidFill>
                  <a:schemeClr val="accent2"/>
                </a:solidFill>
              </a:rPr>
              <a:t>Connecting Arkansas to the World</a:t>
            </a:r>
            <a:endParaRPr lang="en-US" dirty="0">
              <a:solidFill>
                <a:schemeClr val="accent2"/>
              </a:solidFill>
            </a:endParaRPr>
          </a:p>
        </p:txBody>
      </p:sp>
      <p:sp>
        <p:nvSpPr>
          <p:cNvPr id="5" name="TextBox 4"/>
          <p:cNvSpPr txBox="1"/>
          <p:nvPr/>
        </p:nvSpPr>
        <p:spPr>
          <a:xfrm>
            <a:off x="1600200" y="5562600"/>
            <a:ext cx="2743200" cy="584775"/>
          </a:xfrm>
          <a:prstGeom prst="rect">
            <a:avLst/>
          </a:prstGeom>
          <a:noFill/>
        </p:spPr>
        <p:txBody>
          <a:bodyPr wrap="square" rtlCol="0">
            <a:spAutoFit/>
          </a:bodyPr>
          <a:lstStyle/>
          <a:p>
            <a:r>
              <a:rPr lang="en-US" dirty="0" smtClean="0">
                <a:solidFill>
                  <a:schemeClr val="bg1"/>
                </a:solidFill>
              </a:rPr>
              <a:t>Presentation by</a:t>
            </a:r>
          </a:p>
          <a:p>
            <a:r>
              <a:rPr lang="en-US" sz="1400" dirty="0" smtClean="0">
                <a:solidFill>
                  <a:schemeClr val="bg1"/>
                </a:solidFill>
              </a:rPr>
              <a:t>Emile </a:t>
            </a:r>
            <a:r>
              <a:rPr lang="en-US" sz="1400" dirty="0" err="1" smtClean="0">
                <a:solidFill>
                  <a:schemeClr val="bg1"/>
                </a:solidFill>
              </a:rPr>
              <a:t>Phaneuf</a:t>
            </a:r>
            <a:endParaRPr lang="en-US" sz="1400" dirty="0">
              <a:solidFill>
                <a:schemeClr val="bg1"/>
              </a:solidFill>
            </a:endParaRPr>
          </a:p>
        </p:txBody>
      </p:sp>
      <p:sp>
        <p:nvSpPr>
          <p:cNvPr id="6" name="TextBox 5"/>
          <p:cNvSpPr txBox="1"/>
          <p:nvPr/>
        </p:nvSpPr>
        <p:spPr>
          <a:xfrm>
            <a:off x="381000" y="5638800"/>
            <a:ext cx="914400" cy="646331"/>
          </a:xfrm>
          <a:prstGeom prst="rect">
            <a:avLst/>
          </a:prstGeom>
          <a:noFill/>
        </p:spPr>
        <p:txBody>
          <a:bodyPr wrap="square" rtlCol="0">
            <a:spAutoFit/>
          </a:bodyPr>
          <a:lstStyle/>
          <a:p>
            <a:pPr algn="ctr"/>
            <a:r>
              <a:rPr lang="en-US" sz="1200" dirty="0" smtClean="0">
                <a:solidFill>
                  <a:schemeClr val="bg1"/>
                </a:solidFill>
              </a:rPr>
              <a:t>Insert Company Logo</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2" y="270360"/>
            <a:ext cx="7177088" cy="57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41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472" y="380999"/>
            <a:ext cx="6862659" cy="561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82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530"/>
            <a:ext cx="669607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233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26"/>
            <a:ext cx="6553200" cy="609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85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324"/>
            <a:ext cx="683895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1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74" y="147370"/>
            <a:ext cx="7443926" cy="587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57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lnSpcReduction="10000"/>
          </a:bodyPr>
          <a:lstStyle/>
          <a:p>
            <a:r>
              <a:rPr lang="en-US" sz="2900" dirty="0" smtClean="0"/>
              <a:t>Arkansas Economic Development Commission </a:t>
            </a:r>
          </a:p>
          <a:p>
            <a:r>
              <a:rPr lang="en-US" sz="2900" dirty="0" smtClean="0"/>
              <a:t>U.S. Department of Commerce</a:t>
            </a:r>
          </a:p>
          <a:p>
            <a:pPr lvl="1"/>
            <a:r>
              <a:rPr lang="en-US" sz="2800" dirty="0" smtClean="0">
                <a:latin typeface="Calibri" pitchFamily="34" charset="0"/>
              </a:rPr>
              <a:t> Arkansas Export Assistance Center</a:t>
            </a:r>
          </a:p>
          <a:p>
            <a:r>
              <a:rPr lang="en-US" sz="2900" dirty="0" smtClean="0"/>
              <a:t>Delta Center for Economic Development</a:t>
            </a:r>
          </a:p>
          <a:p>
            <a:r>
              <a:rPr lang="en-US" sz="2900" dirty="0" smtClean="0"/>
              <a:t> Green Valley Network</a:t>
            </a:r>
          </a:p>
          <a:p>
            <a:r>
              <a:rPr lang="en-US" sz="2900" dirty="0" smtClean="0"/>
              <a:t> State Universities</a:t>
            </a:r>
          </a:p>
          <a:p>
            <a:pPr lvl="1"/>
            <a:r>
              <a:rPr lang="en-US" sz="2500" dirty="0" smtClean="0"/>
              <a:t>University of Arkansas Global Campus</a:t>
            </a:r>
          </a:p>
          <a:p>
            <a:r>
              <a:rPr lang="en-US" sz="2900" dirty="0" smtClean="0"/>
              <a:t> Northwest Arkansas Council</a:t>
            </a:r>
          </a:p>
          <a:p>
            <a:r>
              <a:rPr lang="en-US" sz="2900" dirty="0" smtClean="0"/>
              <a:t> Local and State Chambers of Commerce</a:t>
            </a:r>
          </a:p>
        </p:txBody>
      </p:sp>
      <p:sp>
        <p:nvSpPr>
          <p:cNvPr id="3" name="Title 2"/>
          <p:cNvSpPr>
            <a:spLocks noGrp="1"/>
          </p:cNvSpPr>
          <p:nvPr>
            <p:ph type="title"/>
          </p:nvPr>
        </p:nvSpPr>
        <p:spPr/>
        <p:txBody>
          <a:bodyPr/>
          <a:lstStyle/>
          <a:p>
            <a:r>
              <a:rPr lang="en-US" dirty="0" smtClean="0"/>
              <a:t>ARWTC Partners</a:t>
            </a:r>
            <a:endParaRPr lang="en-US" dirty="0"/>
          </a:p>
        </p:txBody>
      </p:sp>
      <p:pic>
        <p:nvPicPr>
          <p:cNvPr id="4" name="Picture 2" descr="http://95percentbiz.files.wordpress.com/2009/01/commerce-department.jpg"/>
          <p:cNvPicPr>
            <a:picLocks noChangeAspect="1" noChangeArrowheads="1"/>
          </p:cNvPicPr>
          <p:nvPr/>
        </p:nvPicPr>
        <p:blipFill>
          <a:blip r:embed="rId2" cstate="print"/>
          <a:srcRect/>
          <a:stretch>
            <a:fillRect/>
          </a:stretch>
        </p:blipFill>
        <p:spPr bwMode="auto">
          <a:xfrm>
            <a:off x="6400800" y="2514600"/>
            <a:ext cx="814997" cy="785114"/>
          </a:xfrm>
          <a:prstGeom prst="ellipse">
            <a:avLst/>
          </a:prstGeom>
          <a:noFill/>
        </p:spPr>
      </p:pic>
      <p:pic>
        <p:nvPicPr>
          <p:cNvPr id="5" name="Picture 4" descr="http://arwtc.org/images/aedc6.jpg"/>
          <p:cNvPicPr>
            <a:picLocks noChangeAspect="1" noChangeArrowheads="1"/>
          </p:cNvPicPr>
          <p:nvPr/>
        </p:nvPicPr>
        <p:blipFill>
          <a:blip r:embed="rId3" cstate="print"/>
          <a:srcRect b="27273"/>
          <a:stretch>
            <a:fillRect/>
          </a:stretch>
        </p:blipFill>
        <p:spPr bwMode="auto">
          <a:xfrm>
            <a:off x="3124200" y="1905000"/>
            <a:ext cx="1619250" cy="457200"/>
          </a:xfrm>
          <a:prstGeom prst="rect">
            <a:avLst/>
          </a:prstGeom>
          <a:noFill/>
        </p:spPr>
      </p:pic>
      <p:pic>
        <p:nvPicPr>
          <p:cNvPr id="6" name="Picture 5" descr="GlobalCampus_Logo_July2009_Stacked[1].JPG"/>
          <p:cNvPicPr>
            <a:picLocks noChangeAspect="1"/>
          </p:cNvPicPr>
          <p:nvPr/>
        </p:nvPicPr>
        <p:blipFill>
          <a:blip r:embed="rId4" cstate="print"/>
          <a:stretch>
            <a:fillRect/>
          </a:stretch>
        </p:blipFill>
        <p:spPr>
          <a:xfrm>
            <a:off x="7010400" y="4495800"/>
            <a:ext cx="685800" cy="685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2667000" y="1600200"/>
            <a:ext cx="5257800" cy="3657600"/>
            <a:chOff x="3921760" y="2133600"/>
            <a:chExt cx="4917440" cy="3352800"/>
          </a:xfrm>
          <a:effectLst>
            <a:outerShdw blurRad="50800" dist="38100" dir="18900000" algn="bl" rotWithShape="0">
              <a:prstClr val="black">
                <a:alpha val="40000"/>
              </a:prstClr>
            </a:outerShdw>
          </a:effectLst>
        </p:grpSpPr>
        <p:pic>
          <p:nvPicPr>
            <p:cNvPr id="9" name="Picture 4" descr="http://www.weatherusa.net/images/map_us_outline.png"/>
            <p:cNvPicPr>
              <a:picLocks noChangeAspect="1" noChangeArrowheads="1"/>
            </p:cNvPicPr>
            <p:nvPr/>
          </p:nvPicPr>
          <p:blipFill>
            <a:blip r:embed="rId2" cstate="print"/>
            <a:srcRect/>
            <a:stretch>
              <a:fillRect/>
            </a:stretch>
          </p:blipFill>
          <p:spPr bwMode="auto">
            <a:xfrm>
              <a:off x="3921760" y="2133600"/>
              <a:ext cx="4917440" cy="3352800"/>
            </a:xfrm>
            <a:prstGeom prst="rect">
              <a:avLst/>
            </a:prstGeom>
            <a:noFill/>
          </p:spPr>
        </p:pic>
        <p:sp>
          <p:nvSpPr>
            <p:cNvPr id="10" name="6-Point Star 9"/>
            <p:cNvSpPr/>
            <p:nvPr/>
          </p:nvSpPr>
          <p:spPr>
            <a:xfrm>
              <a:off x="6934200" y="4191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1" name="6-Point Star 10"/>
            <p:cNvSpPr/>
            <p:nvPr/>
          </p:nvSpPr>
          <p:spPr>
            <a:xfrm>
              <a:off x="6172200" y="36576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2" name="6-Point Star 11"/>
            <p:cNvSpPr/>
            <p:nvPr/>
          </p:nvSpPr>
          <p:spPr>
            <a:xfrm>
              <a:off x="7315200" y="35052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3" name="6-Point Star 12"/>
            <p:cNvSpPr/>
            <p:nvPr/>
          </p:nvSpPr>
          <p:spPr>
            <a:xfrm>
              <a:off x="6858000" y="3938954"/>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4" name="6-Point Star 13"/>
            <p:cNvSpPr/>
            <p:nvPr/>
          </p:nvSpPr>
          <p:spPr>
            <a:xfrm>
              <a:off x="7215554" y="3810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5" name="6-Point Star 14"/>
            <p:cNvSpPr/>
            <p:nvPr/>
          </p:nvSpPr>
          <p:spPr>
            <a:xfrm>
              <a:off x="6858000" y="4572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6" name="6-Point Star 15"/>
            <p:cNvSpPr/>
            <p:nvPr/>
          </p:nvSpPr>
          <p:spPr>
            <a:xfrm>
              <a:off x="6248400" y="42672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7" name="6-Point Star 16"/>
            <p:cNvSpPr/>
            <p:nvPr/>
          </p:nvSpPr>
          <p:spPr>
            <a:xfrm>
              <a:off x="6477000" y="3810000"/>
              <a:ext cx="228600" cy="228600"/>
            </a:xfrm>
            <a:prstGeom prst="star6">
              <a:avLst/>
            </a:prstGeom>
            <a:solidFill>
              <a:srgbClr val="FF0000"/>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dirty="0">
                <a:solidFill>
                  <a:srgbClr val="FF0000"/>
                </a:solidFill>
                <a:latin typeface="Georgia"/>
                <a:ea typeface="+mn-ea"/>
                <a:cs typeface="+mn-cs"/>
              </a:endParaRPr>
            </a:p>
          </p:txBody>
        </p:sp>
        <p:sp>
          <p:nvSpPr>
            <p:cNvPr id="18" name="6-Point Star 17"/>
            <p:cNvSpPr/>
            <p:nvPr/>
          </p:nvSpPr>
          <p:spPr>
            <a:xfrm>
              <a:off x="6324600" y="4572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grpSp>
      <p:sp>
        <p:nvSpPr>
          <p:cNvPr id="19" name="Content Placeholder 2"/>
          <p:cNvSpPr txBox="1">
            <a:spLocks/>
          </p:cNvSpPr>
          <p:nvPr/>
        </p:nvSpPr>
        <p:spPr>
          <a:xfrm>
            <a:off x="228600" y="1524000"/>
            <a:ext cx="8808720" cy="4194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Eurostile" pitchFamily="34" charset="0"/>
                <a:ea typeface="+mn-ea"/>
                <a:cs typeface="+mn-cs"/>
              </a:rPr>
              <a:t>Wichita</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Dallas</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Eurostile" pitchFamily="34" charset="0"/>
                <a:ea typeface="+mn-ea"/>
                <a:cs typeface="+mn-cs"/>
              </a:rPr>
              <a:t>Houston</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New Orleans</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Jackson</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Eurostile" pitchFamily="34" charset="0"/>
                <a:ea typeface="+mn-ea"/>
                <a:cs typeface="+mn-cs"/>
              </a:rPr>
              <a:t>Memphis</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Nashville</a:t>
            </a:r>
            <a:endParaRPr kumimoji="0" lang="en-US" sz="2000" b="0" i="0" u="none" strike="noStrike" kern="1200" cap="none" spc="0" normalizeH="0" noProof="0" dirty="0" smtClean="0">
              <a:ln>
                <a:noFill/>
              </a:ln>
              <a:solidFill>
                <a:schemeClr val="tx1"/>
              </a:solidFill>
              <a:effectLst/>
              <a:uLnTx/>
              <a:uFillTx/>
              <a:latin typeface="Eurostile" pitchFamily="34" charset="0"/>
              <a:ea typeface="+mn-ea"/>
              <a:cs typeface="+mn-cs"/>
            </a:endParaRP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baseline="0" dirty="0" smtClean="0">
                <a:latin typeface="Eurostile" pitchFamily="34" charset="0"/>
              </a:rPr>
              <a:t>Lexington</a:t>
            </a:r>
            <a:endParaRPr kumimoji="0" lang="en-US" sz="2000" b="0" i="0" u="none" strike="noStrike" kern="1200" cap="none" spc="0" normalizeH="0" baseline="0" noProof="0" dirty="0" smtClean="0">
              <a:ln>
                <a:noFill/>
              </a:ln>
              <a:solidFill>
                <a:schemeClr val="tx1"/>
              </a:solidFill>
              <a:effectLst/>
              <a:uLnTx/>
              <a:uFillTx/>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Title 19"/>
          <p:cNvSpPr>
            <a:spLocks noGrp="1"/>
          </p:cNvSpPr>
          <p:nvPr>
            <p:ph type="title"/>
          </p:nvPr>
        </p:nvSpPr>
        <p:spPr/>
        <p:txBody>
          <a:bodyPr/>
          <a:lstStyle/>
          <a:p>
            <a:r>
              <a:rPr lang="en-US" dirty="0" smtClean="0"/>
              <a:t>ARWTC Regional WTC Partners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ARWTC currently has MOUs (memorandums of understanding) with:</a:t>
            </a:r>
          </a:p>
          <a:p>
            <a:pPr lvl="1">
              <a:lnSpc>
                <a:spcPct val="150000"/>
              </a:lnSpc>
            </a:pPr>
            <a:r>
              <a:rPr lang="en-US" dirty="0" smtClean="0"/>
              <a:t>World Trade Center Shenzhen (China)</a:t>
            </a:r>
          </a:p>
          <a:p>
            <a:pPr lvl="1">
              <a:lnSpc>
                <a:spcPct val="150000"/>
              </a:lnSpc>
            </a:pPr>
            <a:r>
              <a:rPr lang="en-US" dirty="0" smtClean="0"/>
              <a:t>World Trade Center Changzhou  (China)</a:t>
            </a:r>
          </a:p>
          <a:p>
            <a:pPr lvl="1">
              <a:lnSpc>
                <a:spcPct val="150000"/>
              </a:lnSpc>
            </a:pPr>
            <a:r>
              <a:rPr lang="en-US" dirty="0" smtClean="0"/>
              <a:t>World Trade Center Mumbai (India)</a:t>
            </a:r>
          </a:p>
          <a:p>
            <a:pPr lvl="1">
              <a:lnSpc>
                <a:spcPct val="150000"/>
              </a:lnSpc>
            </a:pPr>
            <a:r>
              <a:rPr lang="en-US" dirty="0" smtClean="0"/>
              <a:t>World Trade Center East Lombardy, Brescia (Italy)</a:t>
            </a:r>
          </a:p>
          <a:p>
            <a:pPr lvl="1">
              <a:lnSpc>
                <a:spcPct val="150000"/>
              </a:lnSpc>
            </a:pPr>
            <a:r>
              <a:rPr lang="en-US" dirty="0" smtClean="0"/>
              <a:t>World Trade Center Pescara (Italy)</a:t>
            </a:r>
          </a:p>
        </p:txBody>
      </p:sp>
      <p:sp>
        <p:nvSpPr>
          <p:cNvPr id="3" name="Title 2"/>
          <p:cNvSpPr>
            <a:spLocks noGrp="1"/>
          </p:cNvSpPr>
          <p:nvPr>
            <p:ph type="title"/>
          </p:nvPr>
        </p:nvSpPr>
        <p:spPr/>
        <p:txBody>
          <a:bodyPr/>
          <a:lstStyle/>
          <a:p>
            <a:r>
              <a:rPr lang="en-US" dirty="0" smtClean="0"/>
              <a:t>ARWTC International Partners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lnSpcReduction="10000"/>
          </a:bodyPr>
          <a:lstStyle/>
          <a:p>
            <a:pPr marL="420624" indent="-384048">
              <a:defRPr/>
            </a:pPr>
            <a:r>
              <a:rPr lang="en-US" dirty="0" smtClean="0"/>
              <a:t>Past</a:t>
            </a:r>
          </a:p>
          <a:p>
            <a:pPr marL="676656" lvl="1" indent="-384048">
              <a:defRPr/>
            </a:pPr>
            <a:r>
              <a:rPr lang="en-US" sz="2400" dirty="0" smtClean="0"/>
              <a:t>China (2007, 2009, 2010)</a:t>
            </a:r>
          </a:p>
          <a:p>
            <a:pPr marL="676656" lvl="1" indent="-384048">
              <a:defRPr/>
            </a:pPr>
            <a:r>
              <a:rPr lang="en-US" sz="2400" dirty="0" smtClean="0"/>
              <a:t>India (2008)</a:t>
            </a:r>
          </a:p>
          <a:p>
            <a:pPr marL="676656" lvl="1" indent="-384048">
              <a:defRPr/>
            </a:pPr>
            <a:r>
              <a:rPr lang="en-US" sz="2400" dirty="0" smtClean="0"/>
              <a:t>Mexico (2008)</a:t>
            </a:r>
          </a:p>
          <a:p>
            <a:pPr marL="676656" lvl="1" indent="-384048">
              <a:defRPr/>
            </a:pPr>
            <a:r>
              <a:rPr lang="en-US" sz="2400" dirty="0" smtClean="0"/>
              <a:t>Peru and Brazil (2008)</a:t>
            </a:r>
          </a:p>
          <a:p>
            <a:pPr marL="676656" lvl="1" indent="-384048">
              <a:defRPr/>
            </a:pPr>
            <a:r>
              <a:rPr lang="en-US" sz="2400" dirty="0" smtClean="0"/>
              <a:t>Dubai, United Arab Emirates (2008)</a:t>
            </a:r>
          </a:p>
          <a:p>
            <a:pPr marL="676656" lvl="1" indent="-384048">
              <a:defRPr/>
            </a:pPr>
            <a:r>
              <a:rPr lang="en-US" sz="2400" dirty="0" smtClean="0"/>
              <a:t>Panama (2009, 2010) </a:t>
            </a:r>
          </a:p>
          <a:p>
            <a:pPr marL="676656" lvl="1" indent="-384048">
              <a:defRPr/>
            </a:pPr>
            <a:r>
              <a:rPr lang="en-US" sz="2400" dirty="0" smtClean="0"/>
              <a:t>Colombia &amp; Panama (2010)</a:t>
            </a:r>
          </a:p>
          <a:p>
            <a:pPr marL="676656" lvl="1" indent="-384048">
              <a:defRPr/>
            </a:pPr>
            <a:endParaRPr lang="en-US" sz="2400" dirty="0" smtClean="0"/>
          </a:p>
          <a:p>
            <a:pPr marL="420624" indent="-384048">
              <a:defRPr/>
            </a:pPr>
            <a:r>
              <a:rPr lang="en-US" sz="2800" dirty="0" smtClean="0"/>
              <a:t>Future</a:t>
            </a:r>
          </a:p>
          <a:p>
            <a:pPr marL="676656" lvl="1" indent="-384048">
              <a:defRPr/>
            </a:pPr>
            <a:r>
              <a:rPr lang="en-US" sz="2400" dirty="0" smtClean="0"/>
              <a:t>China (April &amp; Oct. 2011)</a:t>
            </a:r>
            <a:endParaRPr lang="en-US" dirty="0"/>
          </a:p>
          <a:p>
            <a:pPr marL="676656" lvl="1" indent="-384048">
              <a:defRPr/>
            </a:pPr>
            <a:r>
              <a:rPr lang="en-US" sz="2400" dirty="0" smtClean="0"/>
              <a:t>Latin America (Summer/Fall 2011)</a:t>
            </a:r>
          </a:p>
        </p:txBody>
      </p:sp>
      <p:sp>
        <p:nvSpPr>
          <p:cNvPr id="3" name="Title 2"/>
          <p:cNvSpPr>
            <a:spLocks noGrp="1"/>
          </p:cNvSpPr>
          <p:nvPr>
            <p:ph type="title"/>
          </p:nvPr>
        </p:nvSpPr>
        <p:spPr/>
        <p:txBody>
          <a:bodyPr/>
          <a:lstStyle/>
          <a:p>
            <a:r>
              <a:rPr lang="en-US" dirty="0" smtClean="0"/>
              <a:t>International Trade Missions</a:t>
            </a:r>
            <a:endParaRPr lang="en-US" dirty="0"/>
          </a:p>
        </p:txBody>
      </p:sp>
      <p:pic>
        <p:nvPicPr>
          <p:cNvPr id="4" name="Content Placeholder 8" descr="DSC03094.JPG"/>
          <p:cNvPicPr>
            <a:picLocks noChangeAspect="1"/>
          </p:cNvPicPr>
          <p:nvPr/>
        </p:nvPicPr>
        <p:blipFill>
          <a:blip r:embed="rId2" cstate="print"/>
          <a:srcRect/>
          <a:stretch>
            <a:fillRect/>
          </a:stretch>
        </p:blipFill>
        <p:spPr>
          <a:xfrm>
            <a:off x="6049317" y="1219200"/>
            <a:ext cx="2637483" cy="1979613"/>
          </a:xfrm>
          <a:prstGeom prst="rect">
            <a:avLst/>
          </a:prstGeom>
          <a:ln w="12700">
            <a:noFill/>
          </a:ln>
        </p:spPr>
      </p:pic>
      <p:pic>
        <p:nvPicPr>
          <p:cNvPr id="5" name="Picture 2" descr="C:\Documents and Settings\Scott\Desktop\Panama Group.png"/>
          <p:cNvPicPr>
            <a:picLocks noChangeAspect="1" noChangeArrowheads="1"/>
          </p:cNvPicPr>
          <p:nvPr/>
        </p:nvPicPr>
        <p:blipFill>
          <a:blip r:embed="rId3" cstate="print"/>
          <a:srcRect/>
          <a:stretch>
            <a:fillRect/>
          </a:stretch>
        </p:blipFill>
        <p:spPr bwMode="auto">
          <a:xfrm>
            <a:off x="6019800" y="3734467"/>
            <a:ext cx="2859087" cy="1904333"/>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Dream Lives On</a:t>
            </a:r>
            <a:endParaRPr lang="en-US" dirty="0"/>
          </a:p>
        </p:txBody>
      </p:sp>
      <p:pic>
        <p:nvPicPr>
          <p:cNvPr id="1028" name="Picture 4" descr="http://farm4.static.flickr.com/3129/2849774577_f9aa93161c.jpg"/>
          <p:cNvPicPr>
            <a:picLocks noChangeAspect="1" noChangeArrowheads="1"/>
          </p:cNvPicPr>
          <p:nvPr/>
        </p:nvPicPr>
        <p:blipFill>
          <a:blip r:embed="rId2" cstate="print"/>
          <a:srcRect/>
          <a:stretch>
            <a:fillRect/>
          </a:stretch>
        </p:blipFill>
        <p:spPr bwMode="auto">
          <a:xfrm>
            <a:off x="1371600" y="1219200"/>
            <a:ext cx="6292791" cy="4191000"/>
          </a:xfrm>
          <a:prstGeom prst="rect">
            <a:avLst/>
          </a:prstGeom>
          <a:noFill/>
        </p:spPr>
      </p:pic>
      <p:sp>
        <p:nvSpPr>
          <p:cNvPr id="6" name="TextBox 5"/>
          <p:cNvSpPr txBox="1"/>
          <p:nvPr/>
        </p:nvSpPr>
        <p:spPr>
          <a:xfrm>
            <a:off x="1295400" y="5410200"/>
            <a:ext cx="6400800" cy="381000"/>
          </a:xfrm>
          <a:prstGeom prst="rect">
            <a:avLst/>
          </a:prstGeom>
          <a:noFill/>
        </p:spPr>
        <p:txBody>
          <a:bodyPr wrap="square" rtlCol="0">
            <a:spAutoFit/>
          </a:bodyPr>
          <a:lstStyle/>
          <a:p>
            <a:pPr algn="ctr"/>
            <a:r>
              <a:rPr lang="en-US" dirty="0" smtClean="0"/>
              <a:t>The Towers of Light, Ground Zero, New York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SC03094.JPG"/>
          <p:cNvPicPr>
            <a:picLocks noGrp="1" noChangeAspect="1"/>
          </p:cNvPicPr>
          <p:nvPr>
            <p:ph idx="1"/>
          </p:nvPr>
        </p:nvPicPr>
        <p:blipFill>
          <a:blip r:embed="rId2" cstate="print"/>
          <a:stretch>
            <a:fillRect/>
          </a:stretch>
        </p:blipFill>
        <p:spPr>
          <a:xfrm>
            <a:off x="1400002" y="1295400"/>
            <a:ext cx="5581996" cy="4189615"/>
          </a:xfrm>
          <a:ln w="12700">
            <a:solidFill>
              <a:schemeClr val="accent1"/>
            </a:solidFill>
          </a:ln>
        </p:spPr>
      </p:pic>
      <p:sp>
        <p:nvSpPr>
          <p:cNvPr id="7" name="Title 6"/>
          <p:cNvSpPr>
            <a:spLocks noGrp="1"/>
          </p:cNvSpPr>
          <p:nvPr>
            <p:ph type="title"/>
          </p:nvPr>
        </p:nvSpPr>
        <p:spPr/>
        <p:txBody>
          <a:bodyPr/>
          <a:lstStyle/>
          <a:p>
            <a:r>
              <a:rPr lang="en-US" dirty="0" smtClean="0"/>
              <a:t>China Trade Mission 2009</a:t>
            </a:r>
            <a:endParaRPr lang="en-US" dirty="0"/>
          </a:p>
        </p:txBody>
      </p:sp>
      <p:sp>
        <p:nvSpPr>
          <p:cNvPr id="8" name="TextBox 7"/>
          <p:cNvSpPr txBox="1"/>
          <p:nvPr/>
        </p:nvSpPr>
        <p:spPr>
          <a:xfrm>
            <a:off x="1447800" y="5486400"/>
            <a:ext cx="5486400" cy="381000"/>
          </a:xfrm>
          <a:prstGeom prst="rect">
            <a:avLst/>
          </a:prstGeom>
          <a:noFill/>
        </p:spPr>
        <p:txBody>
          <a:bodyPr wrap="square" rtlCol="0">
            <a:spAutoFit/>
          </a:bodyPr>
          <a:lstStyle/>
          <a:p>
            <a:pPr algn="ctr"/>
            <a:r>
              <a:rPr lang="en-US" dirty="0" err="1" smtClean="0"/>
              <a:t>Walmart</a:t>
            </a:r>
            <a:r>
              <a:rPr lang="en-US" dirty="0" smtClean="0"/>
              <a:t> China Headquarters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Panama Trade Mission 2009</a:t>
            </a:r>
            <a:endParaRPr lang="en-US" dirty="0"/>
          </a:p>
        </p:txBody>
      </p:sp>
      <p:pic>
        <p:nvPicPr>
          <p:cNvPr id="12" name="Picture 2" descr="C:\Documents and Settings\Scott\Desktop\Panama Group.png"/>
          <p:cNvPicPr>
            <a:picLocks noChangeAspect="1" noChangeArrowheads="1"/>
          </p:cNvPicPr>
          <p:nvPr/>
        </p:nvPicPr>
        <p:blipFill>
          <a:blip r:embed="rId2" cstate="print"/>
          <a:srcRect/>
          <a:stretch>
            <a:fillRect/>
          </a:stretch>
        </p:blipFill>
        <p:spPr bwMode="auto">
          <a:xfrm>
            <a:off x="1066800" y="1219200"/>
            <a:ext cx="6858000" cy="4567918"/>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ARWTC has hosted visitors from companies all over the world including:</a:t>
            </a:r>
          </a:p>
          <a:p>
            <a:pPr lvl="1"/>
            <a:r>
              <a:rPr lang="en-US" dirty="0" smtClean="0"/>
              <a:t>China</a:t>
            </a:r>
          </a:p>
          <a:p>
            <a:pPr lvl="1"/>
            <a:r>
              <a:rPr lang="en-US" dirty="0" smtClean="0"/>
              <a:t>Malaysia</a:t>
            </a:r>
          </a:p>
          <a:p>
            <a:pPr lvl="1"/>
            <a:r>
              <a:rPr lang="en-US" dirty="0" smtClean="0"/>
              <a:t>Japan</a:t>
            </a:r>
          </a:p>
          <a:p>
            <a:pPr lvl="1"/>
            <a:r>
              <a:rPr lang="en-US" dirty="0" smtClean="0"/>
              <a:t>India</a:t>
            </a:r>
          </a:p>
          <a:p>
            <a:pPr lvl="1"/>
            <a:r>
              <a:rPr lang="en-US" dirty="0" smtClean="0"/>
              <a:t>Latin America</a:t>
            </a:r>
          </a:p>
        </p:txBody>
      </p:sp>
      <p:sp>
        <p:nvSpPr>
          <p:cNvPr id="3" name="Title 2"/>
          <p:cNvSpPr>
            <a:spLocks noGrp="1"/>
          </p:cNvSpPr>
          <p:nvPr>
            <p:ph type="title"/>
          </p:nvPr>
        </p:nvSpPr>
        <p:spPr/>
        <p:txBody>
          <a:bodyPr/>
          <a:lstStyle/>
          <a:p>
            <a:r>
              <a:rPr lang="en-US" dirty="0" smtClean="0"/>
              <a:t>International Visitors</a:t>
            </a:r>
            <a:endParaRPr lang="en-US" dirty="0"/>
          </a:p>
        </p:txBody>
      </p:sp>
      <p:pic>
        <p:nvPicPr>
          <p:cNvPr id="4" name="Picture 3" descr="DSC02350.JPG"/>
          <p:cNvPicPr>
            <a:picLocks noChangeAspect="1"/>
          </p:cNvPicPr>
          <p:nvPr/>
        </p:nvPicPr>
        <p:blipFill>
          <a:blip r:embed="rId2" cstate="print"/>
          <a:stretch>
            <a:fillRect/>
          </a:stretch>
        </p:blipFill>
        <p:spPr>
          <a:xfrm>
            <a:off x="5867400" y="2362200"/>
            <a:ext cx="2540000" cy="1905000"/>
          </a:xfrm>
          <a:prstGeom prst="rect">
            <a:avLst/>
          </a:prstGeom>
          <a:ln w="12700">
            <a:solidFill>
              <a:schemeClr val="accent1"/>
            </a:solidFill>
          </a:ln>
        </p:spPr>
      </p:pic>
      <p:pic>
        <p:nvPicPr>
          <p:cNvPr id="5" name="Picture 4" descr="DSC03568.JPG"/>
          <p:cNvPicPr>
            <a:picLocks noChangeAspect="1"/>
          </p:cNvPicPr>
          <p:nvPr/>
        </p:nvPicPr>
        <p:blipFill>
          <a:blip r:embed="rId3" cstate="print"/>
          <a:stretch>
            <a:fillRect/>
          </a:stretch>
        </p:blipFill>
        <p:spPr>
          <a:xfrm>
            <a:off x="3352800" y="4267200"/>
            <a:ext cx="2514600" cy="1905000"/>
          </a:xfrm>
          <a:prstGeom prst="rect">
            <a:avLst/>
          </a:prstGeom>
          <a:ln>
            <a:solidFill>
              <a:schemeClr val="accent1"/>
            </a:solidFill>
          </a:ln>
        </p:spPr>
      </p:pic>
      <p:pic>
        <p:nvPicPr>
          <p:cNvPr id="6" name="Picture 5" descr="DSC03493.JPG"/>
          <p:cNvPicPr>
            <a:picLocks noChangeAspect="1"/>
          </p:cNvPicPr>
          <p:nvPr/>
        </p:nvPicPr>
        <p:blipFill>
          <a:blip r:embed="rId4" cstate="print"/>
          <a:stretch>
            <a:fillRect/>
          </a:stretch>
        </p:blipFill>
        <p:spPr>
          <a:xfrm>
            <a:off x="5867400" y="4267200"/>
            <a:ext cx="2540000" cy="19050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pPr marL="265113" indent="-265113">
              <a:lnSpc>
                <a:spcPct val="250000"/>
              </a:lnSpc>
              <a:spcBef>
                <a:spcPts val="250"/>
              </a:spcBef>
              <a:spcAft>
                <a:spcPts val="1200"/>
              </a:spcAft>
              <a:buSzPct val="80000"/>
            </a:pPr>
            <a:r>
              <a:rPr lang="en-US" sz="2800" dirty="0" smtClean="0"/>
              <a:t>Brazil– Antonio de </a:t>
            </a:r>
            <a:r>
              <a:rPr lang="en-US" sz="2800" dirty="0" err="1" smtClean="0"/>
              <a:t>Aguiar</a:t>
            </a:r>
            <a:r>
              <a:rPr lang="en-US" sz="2800" dirty="0" smtClean="0"/>
              <a:t> </a:t>
            </a:r>
            <a:r>
              <a:rPr lang="en-US" sz="2800" dirty="0" err="1" smtClean="0"/>
              <a:t>Patriota</a:t>
            </a:r>
            <a:endParaRPr lang="en-US" sz="2800" dirty="0" smtClean="0"/>
          </a:p>
          <a:p>
            <a:pPr marL="265113" indent="-265113">
              <a:lnSpc>
                <a:spcPct val="250000"/>
              </a:lnSpc>
              <a:spcBef>
                <a:spcPts val="250"/>
              </a:spcBef>
              <a:spcAft>
                <a:spcPts val="1200"/>
              </a:spcAft>
              <a:buSzPct val="80000"/>
            </a:pPr>
            <a:r>
              <a:rPr lang="en-US" sz="2800" dirty="0" smtClean="0"/>
              <a:t>Indonesia– </a:t>
            </a:r>
            <a:r>
              <a:rPr lang="en-US" sz="2800" dirty="0" err="1" smtClean="0"/>
              <a:t>Sudjadnan</a:t>
            </a:r>
            <a:r>
              <a:rPr lang="en-US" sz="2800" dirty="0" smtClean="0"/>
              <a:t> </a:t>
            </a:r>
            <a:r>
              <a:rPr lang="en-US" sz="2800" dirty="0" err="1" smtClean="0"/>
              <a:t>Parnohadiningrat</a:t>
            </a:r>
            <a:endParaRPr lang="en-US" sz="2800" dirty="0" smtClean="0"/>
          </a:p>
          <a:p>
            <a:pPr marL="265113" indent="-265113">
              <a:lnSpc>
                <a:spcPct val="250000"/>
              </a:lnSpc>
              <a:spcBef>
                <a:spcPts val="250"/>
              </a:spcBef>
              <a:spcAft>
                <a:spcPts val="1200"/>
              </a:spcAft>
              <a:buSzPct val="80000"/>
            </a:pPr>
            <a:r>
              <a:rPr lang="en-US" sz="2800" dirty="0" smtClean="0"/>
              <a:t>Japan– Ichiro Fujisaki</a:t>
            </a:r>
          </a:p>
          <a:p>
            <a:pPr marL="521145" lvl="1" indent="-265113">
              <a:spcBef>
                <a:spcPts val="250"/>
              </a:spcBef>
              <a:spcAft>
                <a:spcPts val="1200"/>
              </a:spcAft>
              <a:buSzPct val="80000"/>
            </a:pPr>
            <a:endParaRPr lang="en-US" sz="2400" dirty="0" smtClean="0"/>
          </a:p>
        </p:txBody>
      </p:sp>
      <p:sp>
        <p:nvSpPr>
          <p:cNvPr id="3" name="Title 2"/>
          <p:cNvSpPr>
            <a:spLocks noGrp="1"/>
          </p:cNvSpPr>
          <p:nvPr>
            <p:ph type="title"/>
          </p:nvPr>
        </p:nvSpPr>
        <p:spPr/>
        <p:txBody>
          <a:bodyPr/>
          <a:lstStyle/>
          <a:p>
            <a:r>
              <a:rPr lang="en-US" dirty="0" smtClean="0"/>
              <a:t>International Diplomats</a:t>
            </a:r>
            <a:endParaRPr lang="en-US" dirty="0"/>
          </a:p>
        </p:txBody>
      </p:sp>
      <p:pic>
        <p:nvPicPr>
          <p:cNvPr id="4" name="Picture 2" descr="M:\ARWTC\ARWTC\PhotoShop\Brazil Amb.jpg"/>
          <p:cNvPicPr>
            <a:picLocks noChangeAspect="1" noChangeArrowheads="1"/>
          </p:cNvPicPr>
          <p:nvPr/>
        </p:nvPicPr>
        <p:blipFill>
          <a:blip r:embed="rId2" cstate="print"/>
          <a:srcRect/>
          <a:stretch>
            <a:fillRect/>
          </a:stretch>
        </p:blipFill>
        <p:spPr bwMode="auto">
          <a:xfrm>
            <a:off x="6705600" y="1447800"/>
            <a:ext cx="1981200" cy="1177684"/>
          </a:xfrm>
          <a:prstGeom prst="rect">
            <a:avLst/>
          </a:prstGeom>
          <a:noFill/>
          <a:ln w="9525">
            <a:solidFill>
              <a:schemeClr val="bg1"/>
            </a:solidFill>
            <a:miter lim="800000"/>
            <a:headEnd/>
            <a:tailEnd/>
          </a:ln>
        </p:spPr>
      </p:pic>
      <p:pic>
        <p:nvPicPr>
          <p:cNvPr id="5" name="Picture 3" descr="M:\ARWTC\ARWTC\PhotoShop\Indonesia Amb.jpg"/>
          <p:cNvPicPr>
            <a:picLocks noChangeAspect="1" noChangeArrowheads="1"/>
          </p:cNvPicPr>
          <p:nvPr/>
        </p:nvPicPr>
        <p:blipFill>
          <a:blip r:embed="rId3" cstate="print"/>
          <a:srcRect/>
          <a:stretch>
            <a:fillRect/>
          </a:stretch>
        </p:blipFill>
        <p:spPr bwMode="auto">
          <a:xfrm>
            <a:off x="6781800" y="3657600"/>
            <a:ext cx="1981200" cy="1230261"/>
          </a:xfrm>
          <a:prstGeom prst="rect">
            <a:avLst/>
          </a:prstGeom>
          <a:noFill/>
          <a:ln w="9525">
            <a:solidFill>
              <a:schemeClr val="bg1"/>
            </a:solidFill>
            <a:miter lim="800000"/>
            <a:headEnd/>
            <a:tailEnd/>
          </a:ln>
        </p:spPr>
      </p:pic>
      <p:pic>
        <p:nvPicPr>
          <p:cNvPr id="6" name="Picture 4" descr="M:\ARWTC\ARWTC\PhotoShop\Japan Amb.jpg"/>
          <p:cNvPicPr>
            <a:picLocks noChangeAspect="1" noChangeArrowheads="1"/>
          </p:cNvPicPr>
          <p:nvPr/>
        </p:nvPicPr>
        <p:blipFill>
          <a:blip r:embed="rId4" cstate="print"/>
          <a:srcRect/>
          <a:stretch>
            <a:fillRect/>
          </a:stretch>
        </p:blipFill>
        <p:spPr bwMode="auto">
          <a:xfrm>
            <a:off x="4572000" y="4343400"/>
            <a:ext cx="1447800" cy="953833"/>
          </a:xfrm>
          <a:prstGeom prst="rect">
            <a:avLst/>
          </a:prstGeom>
          <a:noFill/>
          <a:ln w="9525">
            <a:solidFill>
              <a:schemeClr val="bg1"/>
            </a:solidFill>
            <a:miter lim="800000"/>
            <a:headEnd/>
            <a:tailEnd/>
          </a:ln>
        </p:spPr>
      </p:pic>
      <p:sp>
        <p:nvSpPr>
          <p:cNvPr id="7" name="TextBox 6"/>
          <p:cNvSpPr txBox="1"/>
          <p:nvPr/>
        </p:nvSpPr>
        <p:spPr>
          <a:xfrm>
            <a:off x="1981200" y="2362200"/>
            <a:ext cx="27432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
        <p:nvSpPr>
          <p:cNvPr id="9" name="TextBox 8"/>
          <p:cNvSpPr txBox="1"/>
          <p:nvPr/>
        </p:nvSpPr>
        <p:spPr>
          <a:xfrm>
            <a:off x="2743200" y="3657600"/>
            <a:ext cx="27432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
        <p:nvSpPr>
          <p:cNvPr id="10" name="TextBox 9"/>
          <p:cNvSpPr txBox="1"/>
          <p:nvPr/>
        </p:nvSpPr>
        <p:spPr>
          <a:xfrm>
            <a:off x="1981200" y="4876800"/>
            <a:ext cx="27432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50000"/>
              </a:lnSpc>
            </a:pPr>
            <a:r>
              <a:rPr lang="en-US" sz="2800" dirty="0" smtClean="0"/>
              <a:t>Panama- Ricardo </a:t>
            </a:r>
            <a:r>
              <a:rPr lang="en-US" sz="2800" dirty="0" err="1" smtClean="0"/>
              <a:t>Martinelli</a:t>
            </a:r>
            <a:endParaRPr lang="en-US" sz="2800" dirty="0" smtClean="0"/>
          </a:p>
          <a:p>
            <a:pPr>
              <a:lnSpc>
                <a:spcPct val="250000"/>
              </a:lnSpc>
            </a:pPr>
            <a:r>
              <a:rPr lang="en-US" sz="2800" dirty="0" smtClean="0"/>
              <a:t>Rwanda- Paul </a:t>
            </a:r>
            <a:r>
              <a:rPr lang="en-US" sz="2800" dirty="0" err="1" smtClean="0"/>
              <a:t>Kagame</a:t>
            </a:r>
            <a:r>
              <a:rPr lang="en-US" sz="2800" dirty="0" smtClean="0"/>
              <a:t> </a:t>
            </a:r>
          </a:p>
          <a:p>
            <a:pPr>
              <a:lnSpc>
                <a:spcPct val="250000"/>
              </a:lnSpc>
            </a:pPr>
            <a:r>
              <a:rPr lang="en-US" sz="2800" dirty="0" smtClean="0"/>
              <a:t>Peru- Luis </a:t>
            </a:r>
            <a:r>
              <a:rPr lang="en-US" sz="2800" dirty="0" err="1" smtClean="0"/>
              <a:t>Valdivieso</a:t>
            </a:r>
            <a:endParaRPr lang="en-US" sz="2800" dirty="0" smtClean="0"/>
          </a:p>
          <a:p>
            <a:endParaRPr lang="en-US" dirty="0"/>
          </a:p>
        </p:txBody>
      </p:sp>
      <p:sp>
        <p:nvSpPr>
          <p:cNvPr id="3" name="Title 2"/>
          <p:cNvSpPr>
            <a:spLocks noGrp="1"/>
          </p:cNvSpPr>
          <p:nvPr>
            <p:ph type="title"/>
          </p:nvPr>
        </p:nvSpPr>
        <p:spPr/>
        <p:txBody>
          <a:bodyPr/>
          <a:lstStyle/>
          <a:p>
            <a:r>
              <a:rPr lang="en-US" dirty="0" smtClean="0"/>
              <a:t>International Diplomats</a:t>
            </a:r>
            <a:endParaRPr lang="en-US" dirty="0"/>
          </a:p>
        </p:txBody>
      </p:sp>
      <p:pic>
        <p:nvPicPr>
          <p:cNvPr id="4" name="Picture 2" descr="http://sphotos.ak.fbcdn.net/hphotos-ak-snc3/hs581.snc3/30686_395285996749_95020926749_4639826_8306540_n.jpg"/>
          <p:cNvPicPr>
            <a:picLocks noChangeAspect="1" noChangeArrowheads="1"/>
          </p:cNvPicPr>
          <p:nvPr/>
        </p:nvPicPr>
        <p:blipFill>
          <a:blip r:embed="rId2" cstate="print"/>
          <a:srcRect l="15556" t="16667" r="7778" b="7778"/>
          <a:stretch>
            <a:fillRect/>
          </a:stretch>
        </p:blipFill>
        <p:spPr bwMode="auto">
          <a:xfrm>
            <a:off x="4648200" y="4539606"/>
            <a:ext cx="1905000" cy="1251594"/>
          </a:xfrm>
          <a:prstGeom prst="rect">
            <a:avLst/>
          </a:prstGeom>
          <a:noFill/>
        </p:spPr>
      </p:pic>
      <p:pic>
        <p:nvPicPr>
          <p:cNvPr id="5" name="Picture 3" descr="C:\Documents and Settings\Scott\Desktop\Panama\2009-10 (Oct)\DSC01127.JPG"/>
          <p:cNvPicPr>
            <a:picLocks noChangeAspect="1" noChangeArrowheads="1"/>
          </p:cNvPicPr>
          <p:nvPr/>
        </p:nvPicPr>
        <p:blipFill>
          <a:blip r:embed="rId3" cstate="print"/>
          <a:srcRect/>
          <a:stretch>
            <a:fillRect/>
          </a:stretch>
        </p:blipFill>
        <p:spPr bwMode="auto">
          <a:xfrm>
            <a:off x="5867400" y="1219200"/>
            <a:ext cx="1752600" cy="1314450"/>
          </a:xfrm>
          <a:prstGeom prst="rect">
            <a:avLst/>
          </a:prstGeom>
          <a:noFill/>
          <a:ln w="9525">
            <a:solidFill>
              <a:schemeClr val="bg1"/>
            </a:solidFill>
            <a:miter lim="800000"/>
            <a:headEnd/>
            <a:tailEnd/>
          </a:ln>
        </p:spPr>
      </p:pic>
      <p:pic>
        <p:nvPicPr>
          <p:cNvPr id="48130" name="Picture 2" descr="http://asweforgivemovie.com/newsroom/wp-content/uploads/2009/09/Kagame-Reception-220-682x1024.jpg"/>
          <p:cNvPicPr>
            <a:picLocks noChangeAspect="1" noChangeArrowheads="1"/>
          </p:cNvPicPr>
          <p:nvPr/>
        </p:nvPicPr>
        <p:blipFill>
          <a:blip r:embed="rId4" cstate="print"/>
          <a:srcRect t="3172" r="4250" b="25372"/>
          <a:stretch>
            <a:fillRect/>
          </a:stretch>
        </p:blipFill>
        <p:spPr bwMode="auto">
          <a:xfrm>
            <a:off x="6400800" y="2743200"/>
            <a:ext cx="1447800" cy="1622280"/>
          </a:xfrm>
          <a:prstGeom prst="rect">
            <a:avLst/>
          </a:prstGeom>
          <a:noFill/>
        </p:spPr>
      </p:pic>
      <p:sp>
        <p:nvSpPr>
          <p:cNvPr id="8" name="TextBox 7"/>
          <p:cNvSpPr txBox="1"/>
          <p:nvPr/>
        </p:nvSpPr>
        <p:spPr>
          <a:xfrm>
            <a:off x="2514600" y="2362200"/>
            <a:ext cx="2286000" cy="338554"/>
          </a:xfrm>
          <a:prstGeom prst="rect">
            <a:avLst/>
          </a:prstGeom>
          <a:noFill/>
        </p:spPr>
        <p:txBody>
          <a:bodyPr wrap="square" rtlCol="0">
            <a:spAutoFit/>
          </a:bodyPr>
          <a:lstStyle/>
          <a:p>
            <a:r>
              <a:rPr lang="en-US" sz="1600" dirty="0" smtClean="0">
                <a:solidFill>
                  <a:schemeClr val="accent2"/>
                </a:solidFill>
              </a:rPr>
              <a:t>President of Panama</a:t>
            </a:r>
            <a:endParaRPr lang="en-US" sz="1600" dirty="0">
              <a:solidFill>
                <a:schemeClr val="accent2"/>
              </a:solidFill>
            </a:endParaRPr>
          </a:p>
        </p:txBody>
      </p:sp>
      <p:sp>
        <p:nvSpPr>
          <p:cNvPr id="9" name="TextBox 8"/>
          <p:cNvSpPr txBox="1"/>
          <p:nvPr/>
        </p:nvSpPr>
        <p:spPr>
          <a:xfrm>
            <a:off x="2514600" y="3505200"/>
            <a:ext cx="2286000" cy="338554"/>
          </a:xfrm>
          <a:prstGeom prst="rect">
            <a:avLst/>
          </a:prstGeom>
          <a:noFill/>
        </p:spPr>
        <p:txBody>
          <a:bodyPr wrap="square" rtlCol="0">
            <a:spAutoFit/>
          </a:bodyPr>
          <a:lstStyle/>
          <a:p>
            <a:r>
              <a:rPr lang="en-US" sz="1600" dirty="0" smtClean="0">
                <a:solidFill>
                  <a:schemeClr val="accent2"/>
                </a:solidFill>
              </a:rPr>
              <a:t>President of Rwanda</a:t>
            </a:r>
            <a:endParaRPr lang="en-US" sz="1600" dirty="0">
              <a:solidFill>
                <a:schemeClr val="accent2"/>
              </a:solidFill>
            </a:endParaRPr>
          </a:p>
        </p:txBody>
      </p:sp>
      <p:sp>
        <p:nvSpPr>
          <p:cNvPr id="10" name="TextBox 9"/>
          <p:cNvSpPr txBox="1"/>
          <p:nvPr/>
        </p:nvSpPr>
        <p:spPr>
          <a:xfrm>
            <a:off x="1981200" y="4572000"/>
            <a:ext cx="26670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50000"/>
              </a:lnSpc>
            </a:pPr>
            <a:r>
              <a:rPr lang="en-US" sz="2800" dirty="0" smtClean="0"/>
              <a:t>China- Fang </a:t>
            </a:r>
            <a:r>
              <a:rPr lang="en-US" sz="2800" dirty="0" err="1" smtClean="0"/>
              <a:t>Aiqing</a:t>
            </a:r>
            <a:endParaRPr lang="en-US" sz="2800" dirty="0" smtClean="0"/>
          </a:p>
          <a:p>
            <a:pPr>
              <a:lnSpc>
                <a:spcPct val="250000"/>
              </a:lnSpc>
            </a:pPr>
            <a:r>
              <a:rPr lang="en-US" sz="2800" dirty="0" smtClean="0"/>
              <a:t>India- </a:t>
            </a:r>
            <a:r>
              <a:rPr lang="en-US" sz="2800" dirty="0" err="1" smtClean="0"/>
              <a:t>Meera</a:t>
            </a:r>
            <a:r>
              <a:rPr lang="en-US" sz="2800" dirty="0" smtClean="0"/>
              <a:t> Shankar</a:t>
            </a:r>
          </a:p>
          <a:p>
            <a:pPr>
              <a:lnSpc>
                <a:spcPct val="250000"/>
              </a:lnSpc>
            </a:pPr>
            <a:r>
              <a:rPr lang="en-US" sz="2800" dirty="0" smtClean="0"/>
              <a:t>Mexico- Arturo </a:t>
            </a:r>
            <a:r>
              <a:rPr lang="en-US" sz="2800" dirty="0" err="1" smtClean="0"/>
              <a:t>Sarukhán</a:t>
            </a:r>
            <a:endParaRPr lang="en-US" sz="2800" dirty="0" smtClean="0"/>
          </a:p>
        </p:txBody>
      </p:sp>
      <p:sp>
        <p:nvSpPr>
          <p:cNvPr id="3" name="Title 2"/>
          <p:cNvSpPr>
            <a:spLocks noGrp="1"/>
          </p:cNvSpPr>
          <p:nvPr>
            <p:ph type="title"/>
          </p:nvPr>
        </p:nvSpPr>
        <p:spPr/>
        <p:txBody>
          <a:bodyPr/>
          <a:lstStyle/>
          <a:p>
            <a:r>
              <a:rPr lang="en-US" dirty="0" smtClean="0"/>
              <a:t>International Diplomats</a:t>
            </a:r>
            <a:endParaRPr lang="en-US" dirty="0"/>
          </a:p>
        </p:txBody>
      </p:sp>
      <p:sp>
        <p:nvSpPr>
          <p:cNvPr id="8" name="TextBox 7"/>
          <p:cNvSpPr txBox="1"/>
          <p:nvPr/>
        </p:nvSpPr>
        <p:spPr>
          <a:xfrm>
            <a:off x="2514600" y="2362200"/>
            <a:ext cx="3048000" cy="338554"/>
          </a:xfrm>
          <a:prstGeom prst="rect">
            <a:avLst/>
          </a:prstGeom>
          <a:noFill/>
        </p:spPr>
        <p:txBody>
          <a:bodyPr wrap="square" rtlCol="0">
            <a:spAutoFit/>
          </a:bodyPr>
          <a:lstStyle/>
          <a:p>
            <a:r>
              <a:rPr lang="en-US" sz="1600" dirty="0" smtClean="0">
                <a:solidFill>
                  <a:schemeClr val="accent2"/>
                </a:solidFill>
              </a:rPr>
              <a:t>Asst. Minister of Commerce</a:t>
            </a:r>
            <a:endParaRPr lang="en-US" sz="1600" dirty="0">
              <a:solidFill>
                <a:schemeClr val="accent2"/>
              </a:solidFill>
            </a:endParaRPr>
          </a:p>
        </p:txBody>
      </p:sp>
      <p:sp>
        <p:nvSpPr>
          <p:cNvPr id="9" name="TextBox 8"/>
          <p:cNvSpPr txBox="1"/>
          <p:nvPr/>
        </p:nvSpPr>
        <p:spPr>
          <a:xfrm>
            <a:off x="2514600" y="3505200"/>
            <a:ext cx="25146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pic>
        <p:nvPicPr>
          <p:cNvPr id="1028" name="Picture 4" descr="http://sphotos.ak.fbcdn.net/hphotos-ak-snc4/hs063.snc4/34492_410779681749_95020926749_5056349_33345_n.jpg"/>
          <p:cNvPicPr>
            <a:picLocks noChangeAspect="1" noChangeArrowheads="1"/>
          </p:cNvPicPr>
          <p:nvPr/>
        </p:nvPicPr>
        <p:blipFill>
          <a:blip r:embed="rId2" cstate="print"/>
          <a:srcRect/>
          <a:stretch>
            <a:fillRect/>
          </a:stretch>
        </p:blipFill>
        <p:spPr bwMode="auto">
          <a:xfrm>
            <a:off x="5638800" y="1219200"/>
            <a:ext cx="2133600" cy="1422400"/>
          </a:xfrm>
          <a:prstGeom prst="rect">
            <a:avLst/>
          </a:prstGeom>
          <a:noFill/>
        </p:spPr>
      </p:pic>
      <p:pic>
        <p:nvPicPr>
          <p:cNvPr id="1032" name="Picture 8" descr="http://sphotos.ak.fbcdn.net/hphotos-ak-ash2/hs085.ash2/37599_411746831749_95020926749_5077529_1062527_n.jpg"/>
          <p:cNvPicPr>
            <a:picLocks noChangeAspect="1" noChangeArrowheads="1"/>
          </p:cNvPicPr>
          <p:nvPr/>
        </p:nvPicPr>
        <p:blipFill>
          <a:blip r:embed="rId3" cstate="print"/>
          <a:srcRect t="7778"/>
          <a:stretch>
            <a:fillRect/>
          </a:stretch>
        </p:blipFill>
        <p:spPr bwMode="auto">
          <a:xfrm>
            <a:off x="7086600" y="2667000"/>
            <a:ext cx="1447800" cy="2002790"/>
          </a:xfrm>
          <a:prstGeom prst="rect">
            <a:avLst/>
          </a:prstGeom>
          <a:noFill/>
        </p:spPr>
      </p:pic>
      <p:pic>
        <p:nvPicPr>
          <p:cNvPr id="12290" name="Picture 2" descr="http://upload.wikimedia.org/wikipedia/commons/thumb/4/4d/Arturo_Sarukhan.jpg/225px-Arturo_Sarukhan.jpg"/>
          <p:cNvPicPr>
            <a:picLocks noChangeAspect="1" noChangeArrowheads="1"/>
          </p:cNvPicPr>
          <p:nvPr/>
        </p:nvPicPr>
        <p:blipFill>
          <a:blip r:embed="rId4" cstate="print"/>
          <a:srcRect/>
          <a:stretch>
            <a:fillRect/>
          </a:stretch>
        </p:blipFill>
        <p:spPr bwMode="auto">
          <a:xfrm>
            <a:off x="5715000" y="3962400"/>
            <a:ext cx="1295400" cy="1669627"/>
          </a:xfrm>
          <a:prstGeom prst="rect">
            <a:avLst/>
          </a:prstGeom>
          <a:noFill/>
        </p:spPr>
      </p:pic>
      <p:sp>
        <p:nvSpPr>
          <p:cNvPr id="10" name="TextBox 9"/>
          <p:cNvSpPr txBox="1"/>
          <p:nvPr/>
        </p:nvSpPr>
        <p:spPr>
          <a:xfrm>
            <a:off x="2514600" y="4572000"/>
            <a:ext cx="25146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World Trade Center Association:</a:t>
            </a:r>
          </a:p>
          <a:p>
            <a:pPr lvl="1"/>
            <a:r>
              <a:rPr lang="en-US" dirty="0" smtClean="0"/>
              <a:t>Established in 1970 to facilitate international trade</a:t>
            </a:r>
          </a:p>
          <a:p>
            <a:pPr lvl="1"/>
            <a:r>
              <a:rPr lang="en-US" dirty="0" smtClean="0"/>
              <a:t>Includes over 300 World Trade Centers </a:t>
            </a:r>
          </a:p>
          <a:p>
            <a:pPr lvl="1"/>
            <a:r>
              <a:rPr lang="en-US" dirty="0" smtClean="0"/>
              <a:t>Present in over 100 countries</a:t>
            </a:r>
          </a:p>
          <a:p>
            <a:pPr lvl="1"/>
            <a:r>
              <a:rPr lang="en-US" dirty="0" smtClean="0"/>
              <a:t>Affiliated with over 750,000 WTCA members</a:t>
            </a:r>
          </a:p>
        </p:txBody>
      </p:sp>
      <p:sp>
        <p:nvSpPr>
          <p:cNvPr id="3" name="Title 2"/>
          <p:cNvSpPr>
            <a:spLocks noGrp="1"/>
          </p:cNvSpPr>
          <p:nvPr>
            <p:ph type="title"/>
          </p:nvPr>
        </p:nvSpPr>
        <p:spPr/>
        <p:txBody>
          <a:bodyPr/>
          <a:lstStyle/>
          <a:p>
            <a:r>
              <a:rPr lang="en-US" dirty="0" smtClean="0"/>
              <a:t>World Trade Center Association</a:t>
            </a:r>
            <a:endParaRPr lang="en-US" dirty="0"/>
          </a:p>
        </p:txBody>
      </p:sp>
      <p:pic>
        <p:nvPicPr>
          <p:cNvPr id="44034" name="Picture 2" descr="http://www.wtcoslo.no/Client/Images/WTCA%20Logo.jpg"/>
          <p:cNvPicPr>
            <a:picLocks noChangeAspect="1" noChangeArrowheads="1"/>
          </p:cNvPicPr>
          <p:nvPr/>
        </p:nvPicPr>
        <p:blipFill>
          <a:blip r:embed="rId2" cstate="print"/>
          <a:srcRect/>
          <a:stretch>
            <a:fillRect/>
          </a:stretch>
        </p:blipFill>
        <p:spPr bwMode="auto">
          <a:xfrm>
            <a:off x="2743200" y="3429000"/>
            <a:ext cx="3352800" cy="24384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2400" b="1" dirty="0" smtClean="0"/>
          </a:p>
          <a:p>
            <a:pPr algn="ctr">
              <a:buNone/>
            </a:pPr>
            <a:r>
              <a:rPr lang="en-US" sz="2400" b="1" dirty="0" smtClean="0"/>
              <a:t>Mission Statement</a:t>
            </a:r>
          </a:p>
          <a:p>
            <a:pPr algn="ctr">
              <a:lnSpc>
                <a:spcPct val="150000"/>
              </a:lnSpc>
              <a:buNone/>
            </a:pPr>
            <a:r>
              <a:rPr lang="en-US" sz="2000" i="1" dirty="0" smtClean="0"/>
              <a:t>The mission of the Arkansas World Trade Center is to connect Arkansas to the world by providing international trade services to companies and individuals and by educating students in global commerce. </a:t>
            </a:r>
          </a:p>
          <a:p>
            <a:pPr>
              <a:buNone/>
            </a:pPr>
            <a:endParaRPr lang="en-US" dirty="0"/>
          </a:p>
        </p:txBody>
      </p:sp>
      <p:sp>
        <p:nvSpPr>
          <p:cNvPr id="3" name="Title 2"/>
          <p:cNvSpPr>
            <a:spLocks noGrp="1"/>
          </p:cNvSpPr>
          <p:nvPr>
            <p:ph type="title"/>
          </p:nvPr>
        </p:nvSpPr>
        <p:spPr/>
        <p:txBody>
          <a:bodyPr>
            <a:normAutofit/>
          </a:bodyPr>
          <a:lstStyle/>
          <a:p>
            <a:r>
              <a:rPr lang="en-US" dirty="0" smtClean="0"/>
              <a:t>Arkansas World Trade Center</a:t>
            </a:r>
            <a:endParaRPr lang="en-US" dirty="0"/>
          </a:p>
        </p:txBody>
      </p:sp>
      <p:pic>
        <p:nvPicPr>
          <p:cNvPr id="10242" name="Picture 2" descr="http://arwtc.org/images/newbuilding1.jpg"/>
          <p:cNvPicPr>
            <a:picLocks noChangeAspect="1" noChangeArrowheads="1"/>
          </p:cNvPicPr>
          <p:nvPr/>
        </p:nvPicPr>
        <p:blipFill>
          <a:blip r:embed="rId2" cstate="print"/>
          <a:srcRect/>
          <a:stretch>
            <a:fillRect/>
          </a:stretch>
        </p:blipFill>
        <p:spPr bwMode="auto">
          <a:xfrm>
            <a:off x="4038600" y="4191000"/>
            <a:ext cx="1371600" cy="1714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524000"/>
            <a:ext cx="8199120" cy="1676400"/>
          </a:xfrm>
          <a:prstGeom prst="rect">
            <a:avLst/>
          </a:prstGeom>
        </p:spPr>
        <p:txBody>
          <a:bodyPr vert="horz" lIns="182880" tIns="91440">
            <a:normAutofit/>
          </a:bodyPr>
          <a:lstStyle/>
          <a:p>
            <a:r>
              <a:rPr kumimoji="0" lang="en-US" sz="1600" b="0" i="0" u="none" strike="noStrike" kern="1200" cap="none" spc="0" normalizeH="0" baseline="0" noProof="0" dirty="0" smtClean="0">
                <a:ln>
                  <a:noFill/>
                </a:ln>
                <a:solidFill>
                  <a:schemeClr val="tx1"/>
                </a:solidFill>
                <a:effectLst/>
                <a:uLnTx/>
                <a:uFillTx/>
                <a:latin typeface="Eurostile" pitchFamily="34" charset="0"/>
                <a:ea typeface="+mn-ea"/>
                <a:cs typeface="+mn-cs"/>
              </a:rPr>
              <a:t>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2" cstate="print"/>
          <a:srcRect/>
          <a:stretch>
            <a:fillRect/>
          </a:stretch>
        </p:blipFill>
        <p:spPr bwMode="auto">
          <a:xfrm>
            <a:off x="1524000" y="1371600"/>
            <a:ext cx="6096000" cy="4442884"/>
          </a:xfrm>
          <a:prstGeom prst="rect">
            <a:avLst/>
          </a:prstGeom>
          <a:noFill/>
          <a:ln w="9525">
            <a:noFill/>
            <a:miter lim="800000"/>
            <a:headEnd/>
            <a:tailEnd/>
          </a:ln>
          <a:effectLst/>
        </p:spPr>
      </p:pic>
      <p:sp>
        <p:nvSpPr>
          <p:cNvPr id="9" name="Title 2"/>
          <p:cNvSpPr>
            <a:spLocks noGrp="1"/>
          </p:cNvSpPr>
          <p:nvPr>
            <p:ph type="title"/>
          </p:nvPr>
        </p:nvSpPr>
        <p:spPr>
          <a:xfrm>
            <a:off x="457200" y="274638"/>
            <a:ext cx="8229600" cy="1143000"/>
          </a:xfrm>
        </p:spPr>
        <p:txBody>
          <a:bodyPr>
            <a:normAutofit/>
          </a:bodyPr>
          <a:lstStyle/>
          <a:p>
            <a:r>
              <a:rPr lang="en-US" dirty="0" smtClean="0"/>
              <a:t>Arkansas World Trade Center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381000" y="1219200"/>
            <a:ext cx="8915400" cy="4343400"/>
          </a:xfrm>
          <a:prstGeom prst="rect">
            <a:avLst/>
          </a:prstGeom>
        </p:spPr>
        <p:txBody>
          <a:bodyPr vert="horz" lIns="182880" tIns="91440">
            <a:noAutofit/>
          </a:bodyPr>
          <a:lstStyle/>
          <a:p>
            <a:pPr marL="365760" indent="-256032">
              <a:lnSpc>
                <a:spcPct val="150000"/>
              </a:lnSpc>
              <a:spcBef>
                <a:spcPts val="400"/>
              </a:spcBef>
              <a:buClr>
                <a:schemeClr val="accent1"/>
              </a:buClr>
              <a:buSzPct val="68000"/>
              <a:buFont typeface="Wingdings 3"/>
              <a:buChar char=""/>
            </a:pPr>
            <a:r>
              <a:rPr lang="en-US" sz="2400" dirty="0" smtClean="0"/>
              <a:t> </a:t>
            </a:r>
            <a:r>
              <a:rPr lang="en-US" sz="2400" dirty="0"/>
              <a:t>$4.9 Billion in Manufactured Goods Exports (2007</a:t>
            </a:r>
            <a:r>
              <a:rPr lang="en-US" sz="2400" dirty="0" smtClean="0"/>
              <a:t>)</a:t>
            </a:r>
            <a:endParaRPr lang="en-US" sz="2400" dirty="0"/>
          </a:p>
          <a:p>
            <a:pPr marL="365760" indent="-256032">
              <a:lnSpc>
                <a:spcPct val="150000"/>
              </a:lnSpc>
              <a:spcBef>
                <a:spcPts val="400"/>
              </a:spcBef>
              <a:buClr>
                <a:schemeClr val="accent1"/>
              </a:buClr>
              <a:buSzPct val="68000"/>
              <a:buFont typeface="Wingdings 3"/>
              <a:buChar char=""/>
            </a:pPr>
            <a:r>
              <a:rPr lang="en-US" sz="2400" dirty="0"/>
              <a:t> $1.9 Billion </a:t>
            </a:r>
            <a:r>
              <a:rPr lang="en-US" sz="2400" dirty="0" smtClean="0"/>
              <a:t>of Agricultural Exports (</a:t>
            </a:r>
            <a:r>
              <a:rPr lang="en-US" sz="2400" dirty="0"/>
              <a:t>2006</a:t>
            </a:r>
            <a:r>
              <a:rPr lang="en-US" sz="2400" dirty="0" smtClean="0"/>
              <a:t>)</a:t>
            </a:r>
            <a:endParaRPr lang="en-US" sz="2400" dirty="0"/>
          </a:p>
          <a:p>
            <a:pPr marL="365760" indent="-256032">
              <a:lnSpc>
                <a:spcPct val="150000"/>
              </a:lnSpc>
              <a:spcBef>
                <a:spcPts val="400"/>
              </a:spcBef>
              <a:buClr>
                <a:schemeClr val="accent1"/>
              </a:buClr>
              <a:buSzPct val="68000"/>
              <a:buFont typeface="Wingdings 3"/>
              <a:buChar char=""/>
            </a:pPr>
            <a:r>
              <a:rPr lang="en-US" sz="2400" dirty="0"/>
              <a:t>189,000 Manufacturing </a:t>
            </a:r>
            <a:r>
              <a:rPr lang="en-US" sz="2400" dirty="0" smtClean="0"/>
              <a:t>Jobs</a:t>
            </a:r>
            <a:endParaRPr lang="en-US" sz="2400" dirty="0"/>
          </a:p>
          <a:p>
            <a:pPr marL="365760" indent="-256032">
              <a:lnSpc>
                <a:spcPct val="150000"/>
              </a:lnSpc>
              <a:spcBef>
                <a:spcPts val="400"/>
              </a:spcBef>
              <a:buClr>
                <a:schemeClr val="accent1"/>
              </a:buClr>
              <a:buSzPct val="68000"/>
              <a:buFont typeface="Wingdings 3"/>
              <a:buChar char=""/>
            </a:pPr>
            <a:r>
              <a:rPr lang="en-US" sz="2400" dirty="0"/>
              <a:t> 22,600 Agricultural </a:t>
            </a:r>
            <a:r>
              <a:rPr lang="en-US" sz="2400" dirty="0" smtClean="0"/>
              <a:t>Jobs</a:t>
            </a:r>
            <a:endParaRPr lang="en-US" sz="2400" dirty="0"/>
          </a:p>
          <a:p>
            <a:pPr marL="365760" indent="-256032">
              <a:lnSpc>
                <a:spcPct val="150000"/>
              </a:lnSpc>
              <a:spcBef>
                <a:spcPts val="400"/>
              </a:spcBef>
              <a:buClr>
                <a:schemeClr val="accent1"/>
              </a:buClr>
              <a:buSzPct val="68000"/>
              <a:buFont typeface="Wingdings 3"/>
              <a:buChar char=""/>
            </a:pPr>
            <a:r>
              <a:rPr lang="en-US" sz="2400" dirty="0"/>
              <a:t> 33,900 Arkansans Employed by Foreign </a:t>
            </a:r>
            <a:r>
              <a:rPr lang="en-US" sz="2400" dirty="0" smtClean="0"/>
              <a:t>Companies</a:t>
            </a:r>
          </a:p>
          <a:p>
            <a:pPr marL="365760" indent="-256032">
              <a:lnSpc>
                <a:spcPct val="150000"/>
              </a:lnSpc>
              <a:spcBef>
                <a:spcPts val="400"/>
              </a:spcBef>
              <a:buClr>
                <a:schemeClr val="accent1"/>
              </a:buClr>
              <a:buSzPct val="68000"/>
              <a:buFont typeface="Wingdings 3"/>
              <a:buChar char=""/>
            </a:pPr>
            <a:r>
              <a:rPr lang="en-US" sz="2400" dirty="0" smtClean="0"/>
              <a:t>12,896,887 tons ($58 million) of cargo moved on Arkansas River (2004)</a:t>
            </a:r>
          </a:p>
        </p:txBody>
      </p:sp>
      <p:sp>
        <p:nvSpPr>
          <p:cNvPr id="8" name="Title 2"/>
          <p:cNvSpPr>
            <a:spLocks noGrp="1"/>
          </p:cNvSpPr>
          <p:nvPr>
            <p:ph type="title"/>
          </p:nvPr>
        </p:nvSpPr>
        <p:spPr/>
        <p:txBody>
          <a:bodyPr>
            <a:normAutofit/>
          </a:bodyPr>
          <a:lstStyle/>
          <a:p>
            <a:r>
              <a:rPr lang="en-US" dirty="0" smtClean="0"/>
              <a:t>What Trade Means to Arkansas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r>
              <a:rPr lang="en-US" sz="2400" dirty="0" smtClean="0"/>
              <a:t>Civilian Aircraft</a:t>
            </a:r>
          </a:p>
          <a:p>
            <a:pPr lvl="1"/>
            <a:r>
              <a:rPr lang="en-US" sz="2100" dirty="0" smtClean="0"/>
              <a:t>Arkansas’ largest export commodity valued at </a:t>
            </a:r>
          </a:p>
          <a:p>
            <a:pPr lvl="1">
              <a:buNone/>
            </a:pPr>
            <a:r>
              <a:rPr lang="en-US" sz="2100" dirty="0" smtClean="0"/>
              <a:t>	$1.67 billion in 2009</a:t>
            </a:r>
          </a:p>
          <a:p>
            <a:r>
              <a:rPr lang="en-US" sz="2400" dirty="0" smtClean="0"/>
              <a:t>Agricultural Products</a:t>
            </a:r>
          </a:p>
          <a:p>
            <a:pPr lvl="1"/>
            <a:r>
              <a:rPr lang="en-US" sz="2100" dirty="0" smtClean="0"/>
              <a:t>Rice: Arkansas’ 3rd largest export valued at </a:t>
            </a:r>
          </a:p>
          <a:p>
            <a:pPr lvl="1">
              <a:buNone/>
            </a:pPr>
            <a:r>
              <a:rPr lang="en-US" sz="2100" dirty="0" smtClean="0"/>
              <a:t>	$224 million in 2009</a:t>
            </a:r>
          </a:p>
          <a:p>
            <a:pPr lvl="1"/>
            <a:r>
              <a:rPr lang="en-US" sz="2100" dirty="0" smtClean="0"/>
              <a:t>Poultry: Arkansas’ is 2nd largest poultry </a:t>
            </a:r>
          </a:p>
          <a:p>
            <a:pPr lvl="1">
              <a:buNone/>
            </a:pPr>
            <a:r>
              <a:rPr lang="en-US" sz="2100" dirty="0" smtClean="0"/>
              <a:t>	producer in the US</a:t>
            </a:r>
          </a:p>
          <a:p>
            <a:r>
              <a:rPr lang="en-US" sz="2400" dirty="0" smtClean="0"/>
              <a:t>Manufacturing Products</a:t>
            </a:r>
          </a:p>
          <a:p>
            <a:pPr lvl="1"/>
            <a:r>
              <a:rPr lang="en-US" sz="2100" dirty="0" smtClean="0"/>
              <a:t>Manufactured commodities exported valued at</a:t>
            </a:r>
          </a:p>
          <a:p>
            <a:pPr lvl="1">
              <a:buNone/>
            </a:pPr>
            <a:r>
              <a:rPr lang="en-US" sz="2100" dirty="0" smtClean="0"/>
              <a:t>	$355 million for May 2010</a:t>
            </a:r>
          </a:p>
        </p:txBody>
      </p:sp>
      <p:sp>
        <p:nvSpPr>
          <p:cNvPr id="3" name="Title 2"/>
          <p:cNvSpPr>
            <a:spLocks noGrp="1"/>
          </p:cNvSpPr>
          <p:nvPr>
            <p:ph type="title"/>
          </p:nvPr>
        </p:nvSpPr>
        <p:spPr/>
        <p:txBody>
          <a:bodyPr/>
          <a:lstStyle/>
          <a:p>
            <a:r>
              <a:rPr lang="en-US" dirty="0" smtClean="0"/>
              <a:t>What Trade Means to Arkansas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992" y="762000"/>
            <a:ext cx="5490602"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26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5348"/>
            <a:ext cx="6755414" cy="571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302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WTC Default">
  <a:themeElements>
    <a:clrScheme name="NewARWTC">
      <a:dk1>
        <a:srgbClr val="000000"/>
      </a:dk1>
      <a:lt1>
        <a:srgbClr val="FFFFFF"/>
      </a:lt1>
      <a:dk2>
        <a:srgbClr val="1E86B4"/>
      </a:dk2>
      <a:lt2>
        <a:srgbClr val="D8D8D8"/>
      </a:lt2>
      <a:accent1>
        <a:srgbClr val="1E86B4"/>
      </a:accent1>
      <a:accent2>
        <a:srgbClr val="E29B1C"/>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459</Words>
  <Application>Microsoft Office PowerPoint</Application>
  <PresentationFormat>On-screen Show (4:3)</PresentationFormat>
  <Paragraphs>108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ARWTC Default</vt:lpstr>
      <vt:lpstr>The Arkansas World Trade Center</vt:lpstr>
      <vt:lpstr>The Dream Lives On</vt:lpstr>
      <vt:lpstr>World Trade Center Association</vt:lpstr>
      <vt:lpstr>Arkansas World Trade Center</vt:lpstr>
      <vt:lpstr>Arkansas World Trade Center</vt:lpstr>
      <vt:lpstr>What Trade Means to Arkansas</vt:lpstr>
      <vt:lpstr>What Trade Means to Arkansas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ARWTC Partners</vt:lpstr>
      <vt:lpstr>ARWTC Regional WTC Partners</vt:lpstr>
      <vt:lpstr>ARWTC International Partners</vt:lpstr>
      <vt:lpstr>International Trade Missions</vt:lpstr>
      <vt:lpstr>China Trade Mission 2009</vt:lpstr>
      <vt:lpstr>Panama Trade Mission 2009</vt:lpstr>
      <vt:lpstr>International Visitors</vt:lpstr>
      <vt:lpstr>International Diplomats</vt:lpstr>
      <vt:lpstr>International Diplomats</vt:lpstr>
      <vt:lpstr>International Diplomats</vt:lpstr>
    </vt:vector>
  </TitlesOfParts>
  <Company>University of Arkansas - Fayetteville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Arkansas World Trade Center</dc:title>
  <dc:creator>AWTC Intern</dc:creator>
  <cp:lastModifiedBy>Administrator</cp:lastModifiedBy>
  <cp:revision>62</cp:revision>
  <cp:lastPrinted>2011-02-03T21:15:08Z</cp:lastPrinted>
  <dcterms:created xsi:type="dcterms:W3CDTF">2010-06-10T20:00:21Z</dcterms:created>
  <dcterms:modified xsi:type="dcterms:W3CDTF">2012-10-02T20:13:14Z</dcterms:modified>
</cp:coreProperties>
</file>